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23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88" r:id="rId5"/>
    <p:sldId id="259" r:id="rId6"/>
    <p:sldId id="260" r:id="rId7"/>
    <p:sldId id="262" r:id="rId8"/>
    <p:sldId id="261" r:id="rId9"/>
    <p:sldId id="289" r:id="rId10"/>
    <p:sldId id="263" r:id="rId11"/>
    <p:sldId id="264" r:id="rId12"/>
    <p:sldId id="291" r:id="rId13"/>
    <p:sldId id="290" r:id="rId14"/>
    <p:sldId id="292" r:id="rId15"/>
    <p:sldId id="265" r:id="rId16"/>
    <p:sldId id="266" r:id="rId17"/>
    <p:sldId id="284" r:id="rId18"/>
    <p:sldId id="267" r:id="rId19"/>
    <p:sldId id="268" r:id="rId20"/>
    <p:sldId id="269" r:id="rId21"/>
    <p:sldId id="272" r:id="rId22"/>
    <p:sldId id="270" r:id="rId23"/>
    <p:sldId id="285" r:id="rId24"/>
    <p:sldId id="286" r:id="rId25"/>
    <p:sldId id="271" r:id="rId26"/>
    <p:sldId id="273" r:id="rId27"/>
    <p:sldId id="287" r:id="rId28"/>
    <p:sldId id="294" r:id="rId29"/>
    <p:sldId id="293" r:id="rId30"/>
    <p:sldId id="275" r:id="rId31"/>
    <p:sldId id="283" r:id="rId32"/>
    <p:sldId id="295" r:id="rId33"/>
    <p:sldId id="276" r:id="rId34"/>
    <p:sldId id="277" r:id="rId35"/>
    <p:sldId id="296" r:id="rId36"/>
    <p:sldId id="282" r:id="rId37"/>
    <p:sldId id="278" r:id="rId38"/>
    <p:sldId id="297" r:id="rId39"/>
    <p:sldId id="281" r:id="rId40"/>
    <p:sldId id="298" r:id="rId41"/>
    <p:sldId id="279" r:id="rId42"/>
    <p:sldId id="280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AB092-A015-46C9-B5F6-BC66C89F44A2}" type="datetimeFigureOut">
              <a:rPr lang="en-US" smtClean="0"/>
              <a:t>12/24/2017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F4A96-E1D1-45E1-A0A1-A99DAA25A9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389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AB092-A015-46C9-B5F6-BC66C89F44A2}" type="datetimeFigureOut">
              <a:rPr lang="en-US" smtClean="0"/>
              <a:t>12/24/2017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F4A96-E1D1-45E1-A0A1-A99DAA25A9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02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AB092-A015-46C9-B5F6-BC66C89F44A2}" type="datetimeFigureOut">
              <a:rPr lang="en-US" smtClean="0"/>
              <a:t>12/24/2017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F4A96-E1D1-45E1-A0A1-A99DAA25A9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07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AB092-A015-46C9-B5F6-BC66C89F44A2}" type="datetimeFigureOut">
              <a:rPr lang="en-US" smtClean="0"/>
              <a:t>12/24/2017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F4A96-E1D1-45E1-A0A1-A99DAA25A9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558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AB092-A015-46C9-B5F6-BC66C89F44A2}" type="datetimeFigureOut">
              <a:rPr lang="en-US" smtClean="0"/>
              <a:t>12/24/2017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F4A96-E1D1-45E1-A0A1-A99DAA25A9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405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AB092-A015-46C9-B5F6-BC66C89F44A2}" type="datetimeFigureOut">
              <a:rPr lang="en-US" smtClean="0"/>
              <a:t>12/24/2017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F4A96-E1D1-45E1-A0A1-A99DAA25A9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185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AB092-A015-46C9-B5F6-BC66C89F44A2}" type="datetimeFigureOut">
              <a:rPr lang="en-US" smtClean="0"/>
              <a:t>12/24/2017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F4A96-E1D1-45E1-A0A1-A99DAA25A9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4348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AB092-A015-46C9-B5F6-BC66C89F44A2}" type="datetimeFigureOut">
              <a:rPr lang="en-US" smtClean="0"/>
              <a:t>12/24/2017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F4A96-E1D1-45E1-A0A1-A99DAA25A9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161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AB092-A015-46C9-B5F6-BC66C89F44A2}" type="datetimeFigureOut">
              <a:rPr lang="en-US" smtClean="0"/>
              <a:t>12/24/2017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F4A96-E1D1-45E1-A0A1-A99DAA25A9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090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AB092-A015-46C9-B5F6-BC66C89F44A2}" type="datetimeFigureOut">
              <a:rPr lang="en-US" smtClean="0"/>
              <a:t>12/24/2017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F4A96-E1D1-45E1-A0A1-A99DAA25A9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738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AB092-A015-46C9-B5F6-BC66C89F44A2}" type="datetimeFigureOut">
              <a:rPr lang="en-US" smtClean="0"/>
              <a:t>12/24/2017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F4A96-E1D1-45E1-A0A1-A99DAA25A9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817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3AB092-A015-46C9-B5F6-BC66C89F44A2}" type="datetimeFigureOut">
              <a:rPr lang="en-US" smtClean="0"/>
              <a:t>12/24/2017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1F4A96-E1D1-45E1-A0A1-A99DAA25A9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906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7" Type="http://schemas.openxmlformats.org/officeDocument/2006/relationships/image" Target="../media/image22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3.jpg"/><Relationship Id="rId4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0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9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3.jpg"/><Relationship Id="rId4" Type="http://schemas.openxmlformats.org/officeDocument/2006/relationships/image" Target="../media/image52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6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7" Type="http://schemas.openxmlformats.org/officeDocument/2006/relationships/image" Target="../media/image67.jp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6.jpg"/><Relationship Id="rId5" Type="http://schemas.openxmlformats.org/officeDocument/2006/relationships/image" Target="../media/image65.jpg"/><Relationship Id="rId4" Type="http://schemas.openxmlformats.org/officeDocument/2006/relationships/image" Target="../media/image64.jp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q=fermented+foods,+images&amp;rlz=1C1OPRA_enUS563US627&amp;tbm=isch&amp;tbo=u&amp;source=univ&amp;sa=X&amp;ved=0ahUKEwightT4qojYAhUIYiYKHdgfDLAQsAQIJg&amp;biw=1366&amp;bih=613#imgrc=x7pLdLsAEfMnPM" TargetMode="External"/><Relationship Id="rId2" Type="http://schemas.openxmlformats.org/officeDocument/2006/relationships/hyperlink" Target="https://www.google.com/search?q=acrylics,+images&amp;rlz=1C1OPRA_enUS563US627&amp;tbm=isch&amp;tbo=u&amp;source=univ&amp;sa=X&amp;ved=0ahUKEwjSos_Q5IXYAhUHMyYKHcBsB2wQsAQIJg&amp;biw=1366&amp;bih=613#imgrc=7eeDIsdwRsXucM" TargetMode="Externa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www.google.com/search?q=deer+park,+bottled+water,+image&amp;rlz=1C1OPRA_enUS563US627&amp;tbm=isch&amp;tbo=u&amp;source=univ&amp;sa=X&amp;ved=0ahUKEwimr9zO3IXYAhVBOCYKHaPEBYcQsAQISg&amp;biw=1366&amp;bih=613#imgrc=Nqnr-GaPduPMPM" TargetMode="External"/><Relationship Id="rId5" Type="http://schemas.openxmlformats.org/officeDocument/2006/relationships/hyperlink" Target="https://www.google.com/search?q=Angora+goats,+image&amp;rlz=1C1OPRA_enUS563US627&amp;tbm=isch&amp;tbo=u&amp;source=univ&amp;sa=X&amp;ved=0ahUKEwid5eaHlIvYAhUCOSYKHaL7BXIQsAQIJg&amp;biw=1366&amp;bih=613#imgrc=DH2TEBGGRT7K1M" TargetMode="External"/><Relationship Id="rId4" Type="http://schemas.openxmlformats.org/officeDocument/2006/relationships/hyperlink" Target="https://www.google.com/search?q=acrylics,+images&amp;rlz=1C1OPRA_enUS563US627&amp;tbm=isch&amp;tbo=u&amp;source=univ&amp;sa=X&amp;ved=0ahUKEwjSos_Q5IXYAhUHMyYKHcBsB2wQsAQIJg&amp;biw=1366&amp;bih=613#imgrc=MRbImG3Zb_L6pM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q=Soay+sheep,+image&amp;rlz=1C1OPRA_enUS563US627&amp;tbm=isch&amp;tbo=u&amp;source=univ&amp;sa=X&amp;ved=0ahUKEwiu1-fAlYvYAhXI5CYKHRUZA0UQsAQIJg&amp;biw=1366&amp;bih=613#imgrc=20IYkqVPsVjWxM" TargetMode="External"/><Relationship Id="rId2" Type="http://schemas.openxmlformats.org/officeDocument/2006/relationships/hyperlink" Target="https://boingboing.net/2012/05/25/life-before-plastic.html" TargetMode="Externa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www.google.com/search?q=cashmere+goats,+image&amp;rlz=1C1OPRA_enUS563US627&amp;tbm=isch&amp;tbo=u&amp;source=univ&amp;sa=X&amp;ved=0ahUKEwi5zqualYvYAhVCTCYKHVi7AOUQsAQIJg&amp;biw=1366&amp;bih=613#imgrc=wctXk3SugRRi4M" TargetMode="External"/><Relationship Id="rId5" Type="http://schemas.openxmlformats.org/officeDocument/2006/relationships/hyperlink" Target="http://www.casella.com/" TargetMode="External"/><Relationship Id="rId4" Type="http://schemas.openxmlformats.org/officeDocument/2006/relationships/hyperlink" Target="https://www.google.com/search?q=Canning,+images&amp;rlz=1C1OPRA_enUS563US627&amp;tbm=isch&amp;tbo=u&amp;source=univ&amp;sa=X&amp;ved=0ahUKEwjL0f7xqYjYAhWM7iYKHVzZAU0QsAQIJg&amp;biw=1366&amp;bih=613#imgrc=uIY7GQ3TlCgbZM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q=goodyear+vulcanized+rubber,+image&amp;rlz=1C1OPRA_enUS563US627&amp;tbm=isch&amp;tbo=u&amp;source=univ&amp;sa=X&amp;ved=0ahUKEwjNi-e114XYAhVBRyYKHQ4YCyYQsAQIJg&amp;biw=1366&amp;bih=613#imgrc=HCETJf4xatia7M" TargetMode="External"/><Relationship Id="rId2" Type="http://schemas.openxmlformats.org/officeDocument/2006/relationships/hyperlink" Target="https://www.google.com/search?q=no+dig+gardening,+images&amp;tbm=isch&amp;tbs=rimg:CYfFufIdCzJ2IjjcZR3RoK6djdSio9fi0I6XmZZQFKWMdkJF05FgMhstM6-gQ7DT5OA9zWja1qTu6S19eYylLbhGGioSCdxlHdGgrp2NEbXFWPfMcEBxKhIJ1KKj1-LQjpcR-4nekj192NYqEgmZllAUpYx2QhFYeYD7kxYKyCoSCUXTkWAyGy0zEXzVzmUP3nmeKhIJr6BDsNPk4D0RRheyGe2uQhwqEgnNaNrWpO7pLRFQz-6v3_19b0SoSCX15jKUtuEYaEfevnxMM1GaQ&amp;tbo=u&amp;sa=X&amp;ved=0ahUKEwi_oPSAnYjYAhVG1CYKHYrTDEMQ9C8IHw&amp;biw=1366&amp;bih=662&amp;dpr=1#imgrc=h8W58h0LMnYQSM" TargetMode="External"/><Relationship Id="rId1" Type="http://schemas.openxmlformats.org/officeDocument/2006/relationships/slideLayout" Target="../slideLayouts/slideLayout9.xml"/><Relationship Id="rId5" Type="http://schemas.openxmlformats.org/officeDocument/2006/relationships/hyperlink" Target="https://www.google.com/search?q=Chlorine,+images&amp;rlz=1C1OPRA_enUS563US627&amp;tbm=isch&amp;tbo=u&amp;source=univ&amp;sa=X&amp;ved=0ahUKEwjz5PGU4YXYAhUBNiYKHaQbD5IQsAQIJg&amp;biw=1366&amp;bih=613#imgdii=YNFaV2yWf9AowM:&amp;imgrc=VFNKYvybDIrvIM" TargetMode="External"/><Relationship Id="rId4" Type="http://schemas.openxmlformats.org/officeDocument/2006/relationships/hyperlink" Target="https://www.google.com/search?q=chickens,+image&amp;rlz=1C1OPRA_enUS563US627&amp;tbm=isch&amp;tbo=u&amp;source=univ&amp;sa=X&amp;ved=0ahUKEwjI8u7GkYvYAhXE6CYKHcoqCLYQsAQIJg&amp;biw=1366&amp;bih=613#imgrc=G6XzXShbNw72rM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q=eduard+simon,+poly+styrene&amp;rlz=1C1OPRA_enUS563US627&amp;tbm=isch&amp;tbo=u&amp;source=univ&amp;sa=X&amp;ved=0ahUKEwjCuc-f2oXYAhWKSyYKHd5zACkQsAQILw&amp;biw=1366&amp;bih=613#imgrc=w6KhT5AGrU1epM" TargetMode="External"/><Relationship Id="rId2" Type="http://schemas.openxmlformats.org/officeDocument/2006/relationships/hyperlink" Target="https://www.google.com/search?q=dehydrating+food,+image&amp;rlz=1C1OPRA_enUS563US627&amp;tbm=isch&amp;tbo=u&amp;source=univ&amp;sa=X&amp;ved=0ahUKEwjLwbGqqojYAhWG2yYKHclnBiIQsAQIJg&amp;biw=1366&amp;bih=613#imgdii=D0uoVSMcZujj6M:&amp;imgrc=y5WAmI3V9ZUyTM" TargetMode="Externa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www.google.com/search?q=eugene+baumann,+pvc,+image&amp;rlz=1C1OPRA_enUS563US627&amp;tbm=isch&amp;tbo=u&amp;source=univ&amp;sa=X&amp;ved=0ahUKEwjg297B3YXYAhXFNSYKHYDBDzkQsAQIKQ&amp;biw=1366&amp;bih=613#imgrc=zeI4XKhbIQp97M" TargetMode="External"/><Relationship Id="rId5" Type="http://schemas.openxmlformats.org/officeDocument/2006/relationships/hyperlink" Target="https://www.google.com/search?q=angora+rabbit,+image&amp;rlz=1C1OPRA_enUS563US627&amp;tbm=isch&amp;tbo=u&amp;source=univ&amp;sa=X&amp;ved=0ahUKEwimwprJlovYAhXISyYKHb4zDjEQsAQIJg&amp;biw=1366&amp;bih=613#imgrc=-P6MOQTjdBkFPM" TargetMode="External"/><Relationship Id="rId4" Type="http://schemas.openxmlformats.org/officeDocument/2006/relationships/hyperlink" Target="https://www.google.com/search?q=dow+chemical+company,+logo&amp;rlz=1C1OPRA_enUS563US627&amp;tbm=isch&amp;tbo=u&amp;source=univ&amp;sa=X&amp;ved=0ahUKEwjh2oS5_YrYAhWJJiYKHSKKDZYQsAQIJg&amp;biw=1366&amp;bih=613#imgrc=oKQUF2MJmZNPKM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q=window+shutters,+images&amp;rlz=1C1OPRA_enUS563US627&amp;tbm=isch&amp;tbo=u&amp;source=univ&amp;sa=X&amp;ved=0ahUKEwiFjtfa1oXYAhVHSCYKHSkIBiYQsAQIzgE&amp;biw=1366&amp;bih=613#imgrc=yZ9B2pIfr4y01M" TargetMode="External"/><Relationship Id="rId2" Type="http://schemas.openxmlformats.org/officeDocument/2006/relationships/hyperlink" Target="https://www.google.com/search?q=evian+water+bottle,+image&amp;rlz=1C1OPRA_enUS563US627&amp;tbm=isch&amp;tbo=u&amp;source=univ&amp;sa=X&amp;ved=0ahUKEwjcpsbSsJvYAhVKMyYKHdeeBVwQsAQIRg&amp;biw=1366&amp;bih=662#imgrc=4MAenXZYmQoQDM" TargetMode="Externa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www.google.com/search?q=great+pacific+garbage+patch,+images&amp;rlz=1C1OPRA_enUS563US627&amp;tbm=isch&amp;tbo=u&amp;source=univ&amp;sa=X&amp;ved=0ahUKEwjtxt3n6IXYAhXC5yYKHRBbChMQsAQIJg&amp;biw=1366&amp;bih=613#imgrc=Z2ouZNi_N3inyM" TargetMode="External"/><Relationship Id="rId5" Type="http://schemas.openxmlformats.org/officeDocument/2006/relationships/hyperlink" Target="https://www.google.com/search?q=bread+baking,+images&amp;rlz=1C1OPRA_enUS563US627&amp;tbm=isch&amp;tbo=u&amp;source=univ&amp;sa=X&amp;ved=0ahUKEwjkop2voKPYAhXKMSYKHceUArIQsAQIJg&amp;biw=1366&amp;bih=613#imgrc=O3SBYRxsl8AwuM" TargetMode="External"/><Relationship Id="rId4" Type="http://schemas.openxmlformats.org/officeDocument/2006/relationships/hyperlink" Target="https://www.google.com/search?q=calico+printers+association,+letterhead+images&amp;rlz=1C1OPRA_enUS563US627&amp;tbm=isch&amp;tbo=u&amp;source=univ&amp;sa=X&amp;ved=0ahUKEwjekvnO7YrYAhXDQSYKHW7xDTsQsAQIJg&amp;biw=1366&amp;bih=662#imgrc=KUKUzl-TOB_bAM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stephaniehafferty.co.uk/no-dig-gardening/" TargetMode="External"/><Relationship Id="rId2" Type="http://schemas.openxmlformats.org/officeDocument/2006/relationships/hyperlink" Target="https://www.google.com/search?q=giulio+natta+polypropylene,+image&amp;rlz=1C1OPRA_enUS563US627&amp;tbm=isch&amp;tbo=u&amp;source=univ&amp;sa=X&amp;ved=0ahUKEwiNjq_X54XYAhUG5SYKHf4JDLIQsAQIKQ&amp;biw=1366&amp;bih=613#imgrc=QI71a4Uug-yyJM" TargetMode="Externa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www.google.com/search?q=eric+fawcett+and+reginald+gibson,+images&amp;rlz=1C1OPRA_enUS563US627&amp;tbm=isch&amp;tbo=u&amp;source=univ&amp;sa=X&amp;ved=0ahUKEwjjkJbx3YXYAhUMOyYKHZX7DfQQsAQIJg&amp;biw=1366&amp;bih=613#imgdii=B7YTNc_X8mYoMM:&amp;imgrc=8NpR9slAT88moM" TargetMode="External"/><Relationship Id="rId5" Type="http://schemas.openxmlformats.org/officeDocument/2006/relationships/hyperlink" Target="https://www.google.com/search?q=plastic+shopping+bags+in+ocean,+image&amp;rlz=1C1OPRA_enUS563US627&amp;tbm=isch&amp;tbo=u&amp;source=univ&amp;sa=X&amp;ved=0ahUKEwikve276oXYAhWDQSYKHb2cC0EQsAQIJg&amp;biw=1366&amp;bih=613#imgrc=iuRM1hiio-J8cM" TargetMode="External"/><Relationship Id="rId4" Type="http://schemas.openxmlformats.org/officeDocument/2006/relationships/hyperlink" Target="https://www.google.com/search?q=polyethylene+terephthalate,+images&amp;rlz=1C1OPRA_enUS563US627&amp;tbm=isch&amp;tbo=u&amp;source=univ&amp;sa=X&amp;ved=0ahUKEwjayYmV44XYAhWH4SYKHYMsAroQsAQIKw&amp;biw=1366&amp;bih=613#imgrc=lkUe_Y-xbpFomM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q=Jacobs'+sheep,+image&amp;rlz=1C1OPRA_enUS563US627&amp;tbm=isch&amp;tbo=u&amp;source=univ&amp;sa=X&amp;ved=0ahUKEwiNoq7zlYvYAhXCZCYKHZt0DAAQsAQIJg&amp;biw=1366&amp;bih=613#imgrc=gVvu3iD-2M-WtM" TargetMode="External"/><Relationship Id="rId2" Type="http://schemas.openxmlformats.org/officeDocument/2006/relationships/hyperlink" Target="https://www.google.com/search?q=zero+Waste+grocery+store,+image&amp;rlz=1C1OPRA_enUS563US627&amp;tbm=isch&amp;tbo=u&amp;source=univ&amp;sa=X&amp;ved=0ahUKEwjOivXAgJrYAhWKdSYKHVuHBkgQsAQIJg&amp;biw=1366&amp;bih=662#imgrc=WR8ICbWc6K0NJM" TargetMode="Externa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www.google.com/search?q=PVC+images&amp;rlz=1C1OPRA_enUS563US627&amp;tbm=isch&amp;tbo=u&amp;source=univ&amp;sa=X&amp;ved=0ahUKEwjzhO3R34XYAhVEwiYKHdNVCIMQsAQIJg&amp;biw=1366&amp;bih=613#imgrc=RG7CFgqzuC815M" TargetMode="External"/><Relationship Id="rId5" Type="http://schemas.openxmlformats.org/officeDocument/2006/relationships/hyperlink" Target="https://www.google.com/search?q=sink+with+hand+pump,+image&amp;rlz=1C1OPRA_enUS563US627&amp;tbm=isch&amp;tbo=u&amp;source=univ&amp;sa=X&amp;ved=0ahUKEwiM6Ivao6PYAhXDQCYKHY6rBI0QsAQIfg&amp;biw=1366&amp;bih=613#imgrc=Uxk_JDr1K-d8LM" TargetMode="External"/><Relationship Id="rId4" Type="http://schemas.openxmlformats.org/officeDocument/2006/relationships/hyperlink" Target="https://www.google.com/search?q=keurig+machine,+image&amp;rlz=1C1OPRA_enUS563US627&amp;tbm=isch&amp;tbo=u&amp;source=univ&amp;sa=X&amp;ved=0ahUKEwj734Kxh4vYAhWI6CYKHaMnCXEQsAQIlAI&amp;biw=1366&amp;bih=613#imgrc=OUe1UmfHoodIVM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q=potato+chip+bag,+image&amp;rlz=1C1OPRA_enUS563US627&amp;tbm=isch&amp;tbo=u&amp;source=univ&amp;sa=X&amp;ved=0ahUKEwjbnNCQ5oXYAhXBKCYKHSzYC1AQsAQIQg&amp;biw=1366&amp;bih=613#imgrc=S01xup70yZ9snM" TargetMode="External"/><Relationship Id="rId2" Type="http://schemas.openxmlformats.org/officeDocument/2006/relationships/hyperlink" Target="https://www.google.com/search?q=polyethylene+plastic+agricultural+films,+images&amp;rlz=1C1OPRA_enUS563US627&amp;tbm=isch&amp;tbo=u&amp;source=univ&amp;sa=X&amp;ved=0ahUKEwizwLub6IXYAhVL8CYKHfwQDpQQsAQIJg&amp;biw=1366&amp;bih=613#imgrc=0XTA2bcADo-pIM" TargetMode="Externa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www.google.com/search?q=microplastics+in+the+soil,+image&amp;rlz=1C1OPRA_enUS563US627&amp;tbm=isch&amp;tbo=u&amp;source=univ&amp;sa=X&amp;ved=0ahUKEwjR-ubSi6PYAhVHYiYKHdXjDYoQsAQIJg&amp;biw=1366&amp;bih=613#imgrc=hMPb_CVuzoi12M" TargetMode="External"/><Relationship Id="rId5" Type="http://schemas.openxmlformats.org/officeDocument/2006/relationships/hyperlink" Target="https://www.google.com/search?q=microplastics+in+the+soil,+image&amp;rlz=1C1OPRA_enUS563US627&amp;tbm=isch&amp;tbo=u&amp;source=univ&amp;sa=X&amp;ved=0ahUKEwij3b26-aLYAhXEKCYKHe50B4QQsAQIJg&amp;biw=1366&amp;bih=662#imgrc=htVVBHvJO0WSXM" TargetMode="External"/><Relationship Id="rId4" Type="http://schemas.openxmlformats.org/officeDocument/2006/relationships/hyperlink" Target="https://www.google.com/search?q=plastic+shopping+bags+in+ocean,+image&amp;rlz=1C1OPRA_enUS563US627&amp;tbm=isch&amp;tbo=u&amp;source=univ&amp;sa=X&amp;ved=0ahUKEwikve276oXYAhWDQSYKHb2cC0EQsAQIJg&amp;biw=1366&amp;bih=613#imgrc=I3sXJiRJbRZ8AM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q=monty+don+longmeadow,+images&amp;rlz=1C1OPRA_enUS563US627&amp;tbm=isch&amp;tbo=u&amp;source=univ&amp;sa=X&amp;ved=0ahUKEwiszZOOgaPYAhUFMyYKHfB8AcsQsAQIJg&amp;biw=1366&amp;bih=613#imgrc=6JBRJVklKiHLsM" TargetMode="External"/><Relationship Id="rId2" Type="http://schemas.openxmlformats.org/officeDocument/2006/relationships/hyperlink" Target="https://www.google.com/search?q=microplastics+in+the+soil,+image&amp;rlz=1C1OPRA_enUS563US627&amp;tbm=isch&amp;tbo=u&amp;source=univ&amp;sa=X&amp;ved=0ahUKEwjR-ubSi6PYAhVHYiYKHdXjDYoQsAQIJg&amp;biw=1366&amp;bih=613#imgrc=8lstt23oVRzmGM" TargetMode="External"/><Relationship Id="rId1" Type="http://schemas.openxmlformats.org/officeDocument/2006/relationships/slideLayout" Target="../slideLayouts/slideLayout9.xml"/><Relationship Id="rId5" Type="http://schemas.openxmlformats.org/officeDocument/2006/relationships/hyperlink" Target="https://www.google.com/search?q=no+dig+gardening,+images&amp;tbm=isch&amp;tbs=rimg:CYfFufIdCzJ2IjjcZR3RoK6djdSio9fi0I6XmZZQFKWMdkJF05FgMhstM6-gQ7DT5OA9zWja1qTu6S19eYylLbhGGioSCdxlHdGgrp2NEbXFWPfMcEBxKhIJ1KKj1-LQjpcR-4nekj192NYqEgmZllAUpYx2QhFYeYD7kxYKyCoSCUXTkWAyGy0zEXzVzmUP3nmeKhIJr6BDsNPk4D0RRheyGe2uQhwqEgnNaNrWpO7pLRFQz-6v3_19b0SoSCX15jKUtuEYaEfevnxMM1GaQ&amp;tbo=u&amp;sa=X&amp;ved=0ahUKEwi_oPSAnYjYAhVG1CYKHYrTDEMQ9C8IHw&amp;biw=1366&amp;bih=662&amp;dpr=1#imgrc=BXtZRZuJ2W4f2M" TargetMode="External"/><Relationship Id="rId4" Type="http://schemas.openxmlformats.org/officeDocument/2006/relationships/hyperlink" Target="https://www.google.com/search?q=nigerian+dwarf+goats,+image&amp;rlz=1C1OPRA_enUS563US627&amp;tbm=isch&amp;tbo=u&amp;source=univ&amp;sa=X&amp;ved=0ahUKEwiplpXZk4vYAhXFZCYKHYFDClMQsAQIJg&amp;biw=1366&amp;bih=613#imgrc=wSi-yuBf135JwM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phys.org/news/2016-10-microplastics-agricultural-soilsa.html" TargetMode="External"/><Relationship Id="rId2" Type="http://schemas.openxmlformats.org/officeDocument/2006/relationships/hyperlink" Target="https://www.google.com/search?q=no+dig+gardening,+images&amp;tbm=isch&amp;tbs=rimg:CYfFufIdCzJ2IjjcZR3RoK6djdSio9fi0I6XmZZQFKWMdkJF05FgMhstM6-gQ7DT5OA9zWja1qTu6S19eYylLbhGGioSCdxlHdGgrp2NEbXFWPfMcEBxKhIJ1KKj1-LQjpcR-4nekj192NYqEgmZllAUpYx2QhFYeYD7kxYKyCoSCUXTkWAyGy0zEXzVzmUP3nmeKhIJr6BDsNPk4D0RRheyGe2uQhwqEgnNaNrWpO7pLRFQz-6v3_19b0SoSCX15jKUtuEYaEfevnxMM1GaQ&amp;tbo=u&amp;sa=X&amp;ved=0ahUKEwi_oPSAnYjYAhVG1CYKHYrTDEMQ9C8IHw&amp;biw=1366&amp;bih=662&amp;dpr=1#imgrc=XTPRNGFT4IsM3M" TargetMode="External"/><Relationship Id="rId1" Type="http://schemas.openxmlformats.org/officeDocument/2006/relationships/slideLayout" Target="../slideLayouts/slideLayout9.xml"/><Relationship Id="rId5" Type="http://schemas.openxmlformats.org/officeDocument/2006/relationships/hyperlink" Target="https://www.google.com/search?q=cup+of+herb+tea,+image&amp;rlz=1C1OPRA_enUS563US627&amp;tbm=isch&amp;tbo=u&amp;source=univ&amp;sa=X&amp;ved=0ahUKEwjcyIKeq6PYAhUFySYKHeIEBb4QsAQITg&amp;biw=1366&amp;bih=613#imgrc=IXrcXzK5i-9FcM" TargetMode="External"/><Relationship Id="rId4" Type="http://schemas.openxmlformats.org/officeDocument/2006/relationships/hyperlink" Target="https://www.google.com/search?q=plastic+ocean+waste,+images&amp;rlz=1C1OPRA_enUS563US627&amp;tbm=isch&amp;tbo=u&amp;source=univ&amp;sa=X&amp;ved=0ahUKEwjN85-F7IXYAhXD4iYKHV86BAQQsAQIJg&amp;biw=1366&amp;bih=613#imgdii=oNGUMvwxi6VCdM:&amp;imgrc=b5hpP4C1c_707M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q=path+to+freedom,+images&amp;rlz=1C1OPRA_enUS563US627&amp;tbm=isch&amp;tbo=u&amp;source=univ&amp;sa=X&amp;ved=0ahUKEwiV69f0qIjYAhUMMSYKHbCuDYcQsAQIJg&amp;biw=1366&amp;bih=613#imgrc=T4af4GLFzWV-xM" TargetMode="External"/><Relationship Id="rId2" Type="http://schemas.openxmlformats.org/officeDocument/2006/relationships/hyperlink" Target="https://www.google.com/search?q=leggs+pantyhose,+image&amp;rlz=1C1OPRA_enUS563US627&amp;tbm=isch&amp;tbo=u&amp;source=univ&amp;sa=X&amp;ved=0ahUKEwipzdLc84rYAhXI7iYKHUkeADIQsAQIpAE&amp;biw=1366&amp;bih=613#imgrc=DLOSgghTAjqVWM" TargetMode="Externa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www.google.com/search?q=polyethylene,+sea+mammals,+images&amp;rlz=1C1OPRA_enUS563US627&amp;tbm=isch&amp;tbo=u&amp;source=univ&amp;sa=X&amp;ved=0ahUKEwjqj_Xg7YXYAhWD1CYKHbNYAlEQsAQIJg&amp;biw=1366&amp;bih=613#imgrc=wF5XKv43nfX1tM" TargetMode="External"/><Relationship Id="rId5" Type="http://schemas.openxmlformats.org/officeDocument/2006/relationships/hyperlink" Target="https://www.google.com/search?q=polyethylene,+sea+mammals,+images&amp;rlz=1C1OPRA_enUS563US627&amp;tbm=isch&amp;tbo=u&amp;source=univ&amp;sa=X&amp;ved=0ahUKEwjqj_Xg7YXYAhWD1CYKHbNYAlEQsAQIJg&amp;biw=1366&amp;bih=613#imgrc=6wUqhzB_ApXyaM" TargetMode="External"/><Relationship Id="rId4" Type="http://schemas.openxmlformats.org/officeDocument/2006/relationships/hyperlink" Target="https://www.google.com/search?q=perrier,+imAGES&amp;rlz=1C1OPRA_enUS563US627&amp;tbm=isch&amp;tbo=u&amp;source=univ&amp;sa=X&amp;ved=0ahUKEwiTyL6eqpvYAhUPySYKHQ7VDbMQsAQIJg&amp;biw=1366&amp;bih=662#imgrc=tKfudKw0BhXx8M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q=polystyrene,+images&amp;rlz=1C1OPRA_enUS563US627&amp;tbm=isch&amp;tbo=u&amp;source=univ&amp;sa=X&amp;ved=0ahUKEwimlra84oXYAhWGeCYKHeS4DMYQsAQIJg&amp;biw=1366&amp;bih=613#imgrc=13jPO5IRywJAUM" TargetMode="External"/><Relationship Id="rId2" Type="http://schemas.openxmlformats.org/officeDocument/2006/relationships/hyperlink" Target="https://www.google.com/search?q=poland+springs+1845,+image&amp;rlz=1C1OPRA_enUS563US627&amp;tbm=isch&amp;tbo=u&amp;source=univ&amp;sa=X&amp;ved=0ahUKEwiT1f_S1YXYAhUDbiYKHTYOACUQsAQIJg&amp;biw=1366&amp;bih=662#imgrc=f6T1slZgHhTDYM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google.com/search?q=TV+image&amp;rlz=1C1OPRA_enUS563US627&amp;tbm=isch&amp;tbo=u&amp;source=univ&amp;sa=X&amp;ved=0ahUKEwik1qbi4IXYAhUFyyYKHfZCAvoQsAQIJg&amp;biw=1366&amp;bih=613#imgrc=o4OsAXehMIRJpM" TargetMode="External"/><Relationship Id="rId5" Type="http://schemas.openxmlformats.org/officeDocument/2006/relationships/hyperlink" Target="https://www.google.com/search?q=chemical+free+water+softener,+image&amp;rlz=1C1OPRA_enUS563US627&amp;tbm=isch&amp;tbo=u&amp;source=univ&amp;sa=X&amp;ved=0ahUKEwjx9deopqPYAhUFziYKHZTUAmUQsAQI_AE&amp;biw=1366&amp;bih=613#imgrc=KtLznaxCDB94EM" TargetMode="External"/><Relationship Id="rId4" Type="http://schemas.openxmlformats.org/officeDocument/2006/relationships/hyperlink" Target="https://www.google.com/search?q=cellophane+wrapped+produce,+image&amp;rlz=1C1OPRA_enUS563US627&amp;tbm=isch&amp;tbo=u&amp;source=univ&amp;sa=X&amp;ved=0ahUKEwiUxve5i4vYAhXDZCYKHSdQB1UQsAQIJg&amp;biw=1366&amp;bih=613#imgrc=Vvq7MmdSepHxCM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q=spinning+wheel+images&amp;rlz=1C1OPRA_enUS563US627&amp;tbm=isch&amp;tbo=u&amp;source=univ&amp;sa=X&amp;ved=0ahUKEwjNo5TIrIjYAhXC5SYKHRngB_UQsAQIJg&amp;biw=1366&amp;bih=613#imgrc=MxcJlhPnsXCZFM" TargetMode="External"/><Relationship Id="rId2" Type="http://schemas.openxmlformats.org/officeDocument/2006/relationships/hyperlink" Target="https://www.google.com/search?q=Cling+wrap,+images&amp;rlz=1C1OPRA_enUS563US627&amp;tbm=isch&amp;tbo=u&amp;source=univ&amp;sa=X&amp;ved=0ahUKEwjHt6qk4IXYAhWJQCYKHY9XDlMQsAQIJg&amp;biw=1366&amp;bih=613#imgrc=EQ0T7L9x3vZiZM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google.com/search?q=la+mancha+and+nubian+goats,+image&amp;rlz=1C1OPRA_enUS563US627&amp;tbm=isch&amp;tbo=u&amp;source=univ&amp;sa=X&amp;ved=0ahUKEwjuo-qvkovYAhVCMSYKHRE5CigQsAQIJg&amp;biw=1366&amp;bih=613#imgdii=orDWLQmuYm8eXM:&amp;imgrc=756_QAJuAZ1SLM" TargetMode="External"/><Relationship Id="rId5" Type="http://schemas.openxmlformats.org/officeDocument/2006/relationships/hyperlink" Target="https://www.google.com/search?q=Shetland+sheep,+image&amp;rlz=1C1OPRA_enUS563US627&amp;tbm=isch&amp;tbo=u&amp;source=univ&amp;sa=X&amp;ved=0ahUKEwie2MS5lIvYAhXEZiYKHV83D_gQsAQIJg&amp;biw=1366&amp;bih=613#imgrc=PerP1kDsZ5bURM" TargetMode="External"/><Relationship Id="rId4" Type="http://schemas.openxmlformats.org/officeDocument/2006/relationships/hyperlink" Target="https://www.google.com/search?q=polyethylene,+sea+mammals,+images&amp;rlz=1C1OPRA_enUS563US627&amp;tbm=isch&amp;tbo=u&amp;source=univ&amp;sa=X&amp;ved=0ahUKEwjqj_Xg7YXYAhWD1CYKHbNYAlEQsAQIJg&amp;biw=1366&amp;bih=613#imgdii=hBN7qrII40mv-M:&amp;imgrc=xTh3ehjfGjyxoM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rlz=1C1OPRA_enUS563US627&amp;biw=1366&amp;bih=613&amp;tbm=isch&amp;sa=1&amp;ei=rUozWoOXBMGamQHataH4Dw&amp;q=nubian+goats,+image&amp;oq=nubian+goats,+image&amp;gs_l=psy-ab.12..0.149064.149966.0.151532.14.5.0.0.0.0.145.609.1j4.5.0....0...1c.1.64.psy-ab..12.1.143....0.EtPya4EwTIo#imgrc=zLiPs4f_sxR24M" TargetMode="External"/><Relationship Id="rId7" Type="http://schemas.openxmlformats.org/officeDocument/2006/relationships/hyperlink" Target="https://www.eia.gov/tools/faqs/faq.php?id=34&amp;t=6" TargetMode="External"/><Relationship Id="rId2" Type="http://schemas.openxmlformats.org/officeDocument/2006/relationships/hyperlink" Target="https://www.google.com/search?q=great+pacific+garbage+patch,+images&amp;rlz=1C1OPRA_enUS563US627&amp;tbm=isch&amp;tbo=u&amp;source=univ&amp;sa=X&amp;ved=0ahUKEwjtxt3n6IXYAhXC5yYKHRBbChMQsAQIJg&amp;biw=1366&amp;bih=613#imgrc=mxpA_LlYpYbGOM" TargetMode="Externa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www.google.com/search?q=path+to+freedom,+images&amp;rlz=1C1OPRA_enUS563US627&amp;tbm=isch&amp;tbo=u&amp;source=univ&amp;sa=X&amp;ved=0ahUKEwiV69f0qIjYAhUMMSYKHbCuDYcQsAQIJg&amp;biw=1366&amp;bih=613#imgrc=7zsMF8mjSBVjmM" TargetMode="External"/><Relationship Id="rId5" Type="http://schemas.openxmlformats.org/officeDocument/2006/relationships/hyperlink" Target="https://www.google.com/search?q=loom,+images&amp;rlz=1C1OPRA_enUS563US627&amp;tbm=isch&amp;tbo=u&amp;source=univ&amp;sa=X&amp;ved=0ahUKEwiT-fuIrYjYAhXFPCYKHUc9AqcQsAQIJg&amp;biw=1366&amp;bih=613#imgrc=LVPUgOAgO_AjAM" TargetMode="External"/><Relationship Id="rId4" Type="http://schemas.openxmlformats.org/officeDocument/2006/relationships/hyperlink" Target="http://www.brooklynct.org/home/pages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q=polyester+images&amp;rlz=1C1OPRA_enUS563US627&amp;tbm=isch&amp;tbo=u&amp;source=univ&amp;sa=X&amp;ved=0ahUKEwjR1--b5IXYAhXCSSYKHWokCyYQsAQIJg&amp;biw=1366&amp;bih=613#imgrc=gJA7pfrzpRbl0M" TargetMode="External"/><Relationship Id="rId2" Type="http://schemas.openxmlformats.org/officeDocument/2006/relationships/hyperlink" Target="https://www.google.com/search?q=vulcanized+rubber,+image&amp;rlz=1C1OPRA_enUS563US627&amp;tbm=isch&amp;tbo=u&amp;source=univ&amp;sa=X&amp;ved=0ahUKEwiWxt7Z3oXYAhXIVyYKHTX4BqoQsAQIJg&amp;biw=1366&amp;bih=613#imgrc=WUzO_aDyCcI_gM" TargetMode="Externa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www.google.com/search?q=freezer+bags+image&amp;rlz=1C1OPRA_enUS563US627&amp;tbm=isch&amp;tbo=u&amp;source=univ&amp;sa=X&amp;ved=0ahUKEwijgaXT4YXYAhWJWCYKHTWEB0YQsAQImgE&amp;biw=1366&amp;bih=613#imgrc=eWt2-x5bfB9s1M" TargetMode="External"/><Relationship Id="rId5" Type="http://schemas.openxmlformats.org/officeDocument/2006/relationships/hyperlink" Target="https://www.google.com/search?q=casella+zero+sort,+image&amp;rlz=1C1OPRA_enUS563US627&amp;tbm=isch&amp;tbo=u&amp;source=univ&amp;sa=X&amp;ved=0ahUKEwiJm8XihIvYAhWM7yYKHUoPBy0QsAQIJg&amp;biw=1366&amp;bih=613#imgrc=f7ORW2-wG-mbsM" TargetMode="External"/><Relationship Id="rId4" Type="http://schemas.openxmlformats.org/officeDocument/2006/relationships/hyperlink" Target="https://www.google.com/search?q=Yogurt+cups,+images&amp;rlz=1C1OPRA_enUS563US627&amp;tbm=isch&amp;tbo=u&amp;source=univ&amp;sa=X&amp;ved=0ahUKEwjQmpTR5YXYAhUFQSYKHZxCArsQsAQIJg&amp;biw=1366&amp;bih=613#imgrc=-PjOp1erPV9dq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68401"/>
            <a:ext cx="9144000" cy="2387600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Eliminating Plastics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 Lisa Burbank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0590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804">
        <p:fade/>
      </p:transition>
    </mc:Choice>
    <mc:Fallback xmlns="">
      <p:transition spd="med" advTm="1080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81546" y="404243"/>
            <a:ext cx="4216606" cy="1004574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3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History of Plastics</a:t>
            </a:r>
            <a:endParaRPr lang="en-US" sz="3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2074" y="3281380"/>
            <a:ext cx="2484325" cy="2484325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3925" y="223335"/>
            <a:ext cx="3513601" cy="2849013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6459" y="4523543"/>
            <a:ext cx="2300275" cy="153255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56" y="906530"/>
            <a:ext cx="1927679" cy="226785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983525" y="1440294"/>
            <a:ext cx="22465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1839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76" y="3072348"/>
            <a:ext cx="397294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Charles Goodyear invents vulcanized rubber:</a:t>
            </a:r>
          </a:p>
          <a:p>
            <a:endParaRPr lang="en-US" sz="24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Tires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Garden hoses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Bowling balls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Hockey pucks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Instrument mouthpieces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Erasers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Shoe soles</a:t>
            </a:r>
            <a:endParaRPr lang="en-US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503211" y="3004129"/>
            <a:ext cx="498612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German Apothecary, Eduard Simon, </a:t>
            </a:r>
          </a:p>
          <a:p>
            <a:r>
              <a:rPr lang="en-US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iscovers polystyrene:</a:t>
            </a:r>
          </a:p>
          <a:p>
            <a:endParaRPr lang="en-US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CD &amp; DVD cases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Smoke detector housings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Disposable cutlery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Single-use food containers &amp; dinnerware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License plate frames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Produce trays/packaging</a:t>
            </a:r>
          </a:p>
        </p:txBody>
      </p:sp>
    </p:spTree>
    <p:extLst>
      <p:ext uri="{BB962C8B-B14F-4D97-AF65-F5344CB8AC3E}">
        <p14:creationId xmlns:p14="http://schemas.microsoft.com/office/powerpoint/2010/main" val="2552850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637">
        <p:fade/>
      </p:transition>
    </mc:Choice>
    <mc:Fallback xmlns="">
      <p:transition spd="med" advTm="2063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2" r="8282"/>
          <a:stretch>
            <a:fillRect/>
          </a:stretch>
        </p:blipFill>
        <p:spPr>
          <a:xfrm>
            <a:off x="2236883" y="1715596"/>
            <a:ext cx="5653627" cy="4464155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6542" y="662197"/>
            <a:ext cx="2222870" cy="1053399"/>
          </a:xfrm>
        </p:spPr>
        <p:txBody>
          <a:bodyPr>
            <a:normAutofit lnSpcReduction="10000"/>
          </a:bodyPr>
          <a:lstStyle/>
          <a:p>
            <a:r>
              <a:rPr lang="en-US" sz="7200" b="1" dirty="0" smtClean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1845</a:t>
            </a:r>
          </a:p>
          <a:p>
            <a:endParaRPr lang="en-US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423720" y="1500849"/>
            <a:ext cx="2474261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Poland Spring, Maine:</a:t>
            </a:r>
          </a:p>
          <a:p>
            <a:endParaRPr lang="en-US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Local spa becomes first to market bottled water…in glass jars, not plastic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Others quickly follow suit…</a:t>
            </a:r>
          </a:p>
        </p:txBody>
      </p:sp>
    </p:spTree>
    <p:extLst>
      <p:ext uri="{BB962C8B-B14F-4D97-AF65-F5344CB8AC3E}">
        <p14:creationId xmlns:p14="http://schemas.microsoft.com/office/powerpoint/2010/main" val="3444249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1380">
        <p:fade/>
      </p:transition>
    </mc:Choice>
    <mc:Fallback xmlns="">
      <p:transition spd="med" advTm="1138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90527" y="1470688"/>
            <a:ext cx="2106706" cy="1325563"/>
          </a:xfrm>
        </p:spPr>
        <p:txBody>
          <a:bodyPr>
            <a:noAutofit/>
          </a:bodyPr>
          <a:lstStyle/>
          <a:p>
            <a:r>
              <a:rPr lang="en-US" sz="7200" b="1" dirty="0" smtClean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1873</a:t>
            </a:r>
            <a:endParaRPr lang="en-US" sz="7200" b="1" dirty="0">
              <a:solidFill>
                <a:srgbClr val="CC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72088" y="956240"/>
            <a:ext cx="3754411" cy="5505326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Perrier company founded in France by Napoleon III.</a:t>
            </a:r>
          </a:p>
          <a:p>
            <a:endParaRPr lang="en-US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Deer </a:t>
            </a:r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Park markets to “wealthy residents in Washington, </a:t>
            </a:r>
            <a:r>
              <a:rPr lang="en-US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DC…including </a:t>
            </a:r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President Taft, who honeymooned there and ‘took the waters’”.  </a:t>
            </a:r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9504" y="3043259"/>
            <a:ext cx="2348753" cy="34183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911" y="654294"/>
            <a:ext cx="4822172" cy="295835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59858" y="3708903"/>
            <a:ext cx="20313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 dirty="0" smtClean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1863</a:t>
            </a:r>
            <a:endParaRPr lang="en-US" sz="7200" b="1" dirty="0">
              <a:solidFill>
                <a:srgbClr val="CC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7707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1532">
        <p:fade/>
      </p:transition>
    </mc:Choice>
    <mc:Fallback xmlns="">
      <p:transition spd="med" advTm="1153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5945" y="640577"/>
            <a:ext cx="2096246" cy="1719717"/>
          </a:xfrm>
        </p:spPr>
        <p:txBody>
          <a:bodyPr>
            <a:noAutofit/>
          </a:bodyPr>
          <a:lstStyle/>
          <a:p>
            <a:r>
              <a:rPr lang="en-US" sz="7200" b="1" dirty="0" smtClean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1872</a:t>
            </a:r>
            <a:endParaRPr lang="en-US" sz="7200" b="1" dirty="0">
              <a:solidFill>
                <a:srgbClr val="CC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050" y="2903499"/>
            <a:ext cx="2676141" cy="3273812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5049" y="462126"/>
            <a:ext cx="4042589" cy="2076621"/>
          </a:xfrm>
        </p:spPr>
      </p:pic>
      <p:sp>
        <p:nvSpPr>
          <p:cNvPr id="6" name="TextBox 5"/>
          <p:cNvSpPr txBox="1"/>
          <p:nvPr/>
        </p:nvSpPr>
        <p:spPr>
          <a:xfrm>
            <a:off x="3433247" y="2538747"/>
            <a:ext cx="3803648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Eugen Baumann introduces polyvinyl chloride, otherwise known as PVC:</a:t>
            </a:r>
          </a:p>
          <a:p>
            <a:endParaRPr lang="en-US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Window shutters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Furniture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Water pipes</a:t>
            </a:r>
          </a:p>
          <a:p>
            <a:endParaRPr lang="en-US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Considered unsafe due to chlorine content.</a:t>
            </a:r>
          </a:p>
          <a:p>
            <a:endParaRPr lang="en-US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7988" y="3380323"/>
            <a:ext cx="3671745" cy="2514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6047" y="2115313"/>
            <a:ext cx="2562710" cy="1922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757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1280">
        <p:fade/>
      </p:transition>
    </mc:Choice>
    <mc:Fallback xmlns="">
      <p:transition spd="med" advTm="1128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0" r="1290"/>
          <a:stretch>
            <a:fillRect/>
          </a:stretch>
        </p:blipFill>
        <p:spPr>
          <a:xfrm>
            <a:off x="3320595" y="88058"/>
            <a:ext cx="4670367" cy="3687764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214" y="1559859"/>
            <a:ext cx="3017574" cy="221596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6459" y="4072080"/>
            <a:ext cx="3047095" cy="234454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478" y="3953435"/>
            <a:ext cx="4388989" cy="258183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7918" y="223780"/>
            <a:ext cx="306510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British chemists, Reginald Gibson and Eric Fawcett, create polyethylene:</a:t>
            </a:r>
          </a:p>
          <a:p>
            <a:endParaRPr lang="en-US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Cling wrap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Freezer bags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Sandwich bags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Poly tunnels used in agriculture</a:t>
            </a:r>
            <a:endParaRPr lang="en-US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959338" y="88058"/>
            <a:ext cx="20313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 dirty="0" smtClean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1933</a:t>
            </a:r>
            <a:endParaRPr lang="en-US" sz="7200" b="1" dirty="0">
              <a:solidFill>
                <a:srgbClr val="CC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5878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924">
        <p:fade/>
      </p:transition>
    </mc:Choice>
    <mc:Fallback xmlns="">
      <p:transition spd="med" advTm="1092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12" b="13512"/>
          <a:stretch>
            <a:fillRect/>
          </a:stretch>
        </p:blipFill>
        <p:spPr>
          <a:xfrm>
            <a:off x="7955870" y="232944"/>
            <a:ext cx="2031454" cy="1604054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9561" y="5107945"/>
            <a:ext cx="2612535" cy="1075766"/>
          </a:xfrm>
        </p:spPr>
        <p:txBody>
          <a:bodyPr>
            <a:noAutofit/>
          </a:bodyPr>
          <a:lstStyle/>
          <a:p>
            <a:r>
              <a:rPr lang="en-US" sz="7200" b="1" dirty="0" smtClean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1941</a:t>
            </a:r>
            <a:endParaRPr lang="en-US" sz="7200" b="1" dirty="0">
              <a:solidFill>
                <a:srgbClr val="CC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3084" y="1364875"/>
            <a:ext cx="1734457" cy="203798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33" y="232944"/>
            <a:ext cx="3500782" cy="417790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096" y="4517116"/>
            <a:ext cx="5286375" cy="225742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6406" y="2170180"/>
            <a:ext cx="2726413" cy="198837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5938" y="3793030"/>
            <a:ext cx="2250680" cy="225331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034118" y="537882"/>
            <a:ext cx="371599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Employees of The Calico Printers’ Association discover Polyethylene Terephthalate:</a:t>
            </a:r>
          </a:p>
          <a:p>
            <a:endParaRPr lang="en-US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Nylon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Acrylics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Polyester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Plastic bottles</a:t>
            </a:r>
            <a:endParaRPr lang="en-US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855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927">
        <p:fade/>
      </p:transition>
    </mc:Choice>
    <mc:Fallback xmlns="">
      <p:transition spd="med" advTm="1092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1" r="6941"/>
          <a:stretch>
            <a:fillRect/>
          </a:stretch>
        </p:blipFill>
        <p:spPr>
          <a:xfrm>
            <a:off x="9081535" y="2817952"/>
            <a:ext cx="3006982" cy="2374340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1224" y="4844496"/>
            <a:ext cx="1760622" cy="174160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4284" y="331481"/>
            <a:ext cx="3006982" cy="22714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11050" y="867047"/>
            <a:ext cx="20313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 dirty="0" smtClean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1954</a:t>
            </a:r>
            <a:endParaRPr lang="en-US" sz="7200" b="1" dirty="0">
              <a:solidFill>
                <a:srgbClr val="CC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37422" y="502897"/>
            <a:ext cx="322269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Dow Chemical Company develops an expanded version of polystyrene:</a:t>
            </a:r>
          </a:p>
          <a:p>
            <a:endParaRPr lang="en-US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Washing machines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TV’s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Other Electronics</a:t>
            </a:r>
          </a:p>
          <a:p>
            <a:endParaRPr lang="en-US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4299" y="5013692"/>
            <a:ext cx="4081779" cy="157240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05" y="2922767"/>
            <a:ext cx="2821417" cy="183953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260118" y="2712129"/>
            <a:ext cx="2493917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4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Guilio</a:t>
            </a: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Natta invents polypropylene:</a:t>
            </a:r>
          </a:p>
          <a:p>
            <a:endParaRPr lang="en-US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Potato chip bags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Margarine containers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Yogurt containers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3223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1058">
        <p:fade/>
      </p:transition>
    </mc:Choice>
    <mc:Fallback xmlns="">
      <p:transition spd="med" advTm="1105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2225" y="1586753"/>
            <a:ext cx="2078224" cy="1021976"/>
          </a:xfrm>
        </p:spPr>
        <p:txBody>
          <a:bodyPr>
            <a:noAutofit/>
          </a:bodyPr>
          <a:lstStyle/>
          <a:p>
            <a:r>
              <a:rPr lang="en-US" sz="7200" b="1" dirty="0" smtClean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1984</a:t>
            </a:r>
            <a:endParaRPr lang="en-US" sz="7200" b="1" dirty="0">
              <a:solidFill>
                <a:srgbClr val="CC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8" r="5568"/>
          <a:stretch>
            <a:fillRect/>
          </a:stretch>
        </p:blipFill>
        <p:spPr>
          <a:xfrm>
            <a:off x="570847" y="1027766"/>
            <a:ext cx="6172200" cy="4873625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55740" y="3464578"/>
            <a:ext cx="3932237" cy="2842093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Plastics and bottled water merge and are marketed as a unit for the first time by Evian</a:t>
            </a: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…(</a:t>
            </a: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Lapham</a:t>
            </a:r>
            <a:r>
              <a:rPr lang="en-US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2009; </a:t>
            </a:r>
            <a:r>
              <a:rPr lang="en-US" sz="24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Andrady</a:t>
            </a:r>
            <a:r>
              <a:rPr lang="en-US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&amp; Neal, </a:t>
            </a: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2009; Brand, 2012; </a:t>
            </a:r>
            <a:r>
              <a:rPr lang="en-US" sz="24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Xanthos</a:t>
            </a:r>
            <a:r>
              <a:rPr lang="en-US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&amp; Walker, 2017; </a:t>
            </a:r>
            <a:r>
              <a:rPr lang="en-US" sz="24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Brodhagen</a:t>
            </a:r>
            <a:r>
              <a:rPr lang="en-US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 al, 2017; Miller et al, 2017</a:t>
            </a: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 </a:t>
            </a:r>
            <a:endParaRPr lang="en-US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4044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1383">
        <p:fade/>
      </p:transition>
    </mc:Choice>
    <mc:Fallback xmlns="">
      <p:transition spd="med" advTm="1138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036" y="1339943"/>
            <a:ext cx="3932237" cy="2568388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is doubtful that any of these inventors, chemists, or discoverers intended that their products should result in this…</a:t>
            </a:r>
            <a:endParaRPr lang="en-US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81" r="14381"/>
          <a:stretch>
            <a:fillRect/>
          </a:stretch>
        </p:blipFill>
        <p:spPr>
          <a:xfrm>
            <a:off x="5289434" y="1471519"/>
            <a:ext cx="6172200" cy="4873625"/>
          </a:xfrm>
        </p:spPr>
      </p:pic>
      <p:sp>
        <p:nvSpPr>
          <p:cNvPr id="3" name="TextBox 2"/>
          <p:cNvSpPr txBox="1"/>
          <p:nvPr/>
        </p:nvSpPr>
        <p:spPr>
          <a:xfrm>
            <a:off x="1323550" y="4529792"/>
            <a:ext cx="20313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 dirty="0" smtClean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</a:t>
            </a:r>
            <a:endParaRPr lang="en-US" sz="7200" b="1" dirty="0">
              <a:solidFill>
                <a:srgbClr val="CC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26274" y="583868"/>
            <a:ext cx="58985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Great Pacific Garbage Patch</a:t>
            </a:r>
            <a:endParaRPr lang="en-US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3116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623">
        <p:fade/>
      </p:transition>
    </mc:Choice>
    <mc:Fallback xmlns="">
      <p:transition spd="med" advTm="1062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910" y="601494"/>
            <a:ext cx="2853359" cy="484095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 any of this…</a:t>
            </a:r>
            <a:endParaRPr lang="en-US" sz="28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95" b="7395"/>
          <a:stretch>
            <a:fillRect/>
          </a:stretch>
        </p:blipFill>
        <p:spPr>
          <a:xfrm>
            <a:off x="8484001" y="279852"/>
            <a:ext cx="3275012" cy="2585979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724" y="4427520"/>
            <a:ext cx="3523732" cy="219859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7156" y="4615033"/>
            <a:ext cx="2455621" cy="182356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761" y="1736579"/>
            <a:ext cx="3777395" cy="251612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146095" y="601494"/>
            <a:ext cx="315896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“Scientists estimate that plastics kill up to 1 million seabirds and 100,000 marine mammals and sea turtles every year” (Myers &amp; </a:t>
            </a:r>
            <a:r>
              <a:rPr lang="en-US" sz="24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Spoolman</a:t>
            </a: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2014, p. 307)</a:t>
            </a:r>
            <a:endParaRPr lang="en-US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726386" y="3330817"/>
            <a:ext cx="416025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Fish found with stomachs full of plastic debris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Seabirds gulp down plastic fragments, then regurgitate and feed to their chicks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Chicks starve to death as plastics are indigestible (Cunningham &amp; Cunningham, 2016, p. 475)</a:t>
            </a:r>
            <a:endParaRPr lang="en-US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9367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3817">
        <p:fade/>
      </p:transition>
    </mc:Choice>
    <mc:Fallback xmlns="">
      <p:transition spd="med" advTm="1381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9" r="7869"/>
          <a:stretch>
            <a:fillRect/>
          </a:stretch>
        </p:blipFill>
        <p:spPr>
          <a:xfrm>
            <a:off x="3856572" y="2016468"/>
            <a:ext cx="4230324" cy="334030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3922" y="4629550"/>
            <a:ext cx="3236193" cy="215746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8906" y="390808"/>
            <a:ext cx="3396687" cy="245316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5488" y="148761"/>
            <a:ext cx="566121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“Seals, turtles, porpoises, seabirds and other mammals become ensnared in ghost fishing nets and drown, or they die from </a:t>
            </a:r>
            <a:r>
              <a:rPr lang="en-US" sz="2400" b="1" i="1" dirty="0" smtClean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ingesting indigestible materials</a:t>
            </a: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(Cunningham &amp; Cunningham, 2016, p. 475) </a:t>
            </a:r>
          </a:p>
          <a:p>
            <a:endParaRPr lang="en-US" sz="24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Plastic shopping bags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Drink containers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Fast food boxes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K-cups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Bottle caps</a:t>
            </a:r>
            <a:endParaRPr lang="en-US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152999" y="3661850"/>
            <a:ext cx="391309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Sources of waste:</a:t>
            </a:r>
          </a:p>
          <a:p>
            <a:endParaRPr lang="en-US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Fall out of dumpsters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Tossed away on street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Wash away from landfills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Carried out to sea via storm sewers and streams</a:t>
            </a:r>
            <a:endParaRPr lang="en-US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8856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8240">
        <p:fade/>
      </p:transition>
    </mc:Choice>
    <mc:Fallback xmlns="">
      <p:transition spd="med" advTm="1824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763" y="726141"/>
            <a:ext cx="7082119" cy="559397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516904" y="318474"/>
            <a:ext cx="4316507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4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Microplastics</a:t>
            </a: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soils have largely been overlooked” (Norwegian Institute for Water Research, 2016)</a:t>
            </a:r>
          </a:p>
          <a:p>
            <a:endParaRPr lang="en-US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Primary focus has been on oceans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Sewage sludge from wastewater treatment plants made into fertilizer for agricultural use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Estimates of 110,000 – 730,000 tons annually used in agriculture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Potential consequences are unknown at this time</a:t>
            </a:r>
          </a:p>
        </p:txBody>
      </p:sp>
    </p:spTree>
    <p:extLst>
      <p:ext uri="{BB962C8B-B14F-4D97-AF65-F5344CB8AC3E}">
        <p14:creationId xmlns:p14="http://schemas.microsoft.com/office/powerpoint/2010/main" val="3554939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5982">
        <p:fade/>
      </p:transition>
    </mc:Choice>
    <mc:Fallback xmlns="">
      <p:transition spd="med" advTm="1598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596" y="297796"/>
            <a:ext cx="4172510" cy="3076531"/>
          </a:xfrm>
          <a:prstGeom prst="rect">
            <a:avLst/>
          </a:prstGeom>
        </p:spPr>
      </p:pic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8" r="2438"/>
          <a:stretch>
            <a:fillRect/>
          </a:stretch>
        </p:blipFill>
        <p:spPr>
          <a:xfrm>
            <a:off x="7455741" y="297796"/>
            <a:ext cx="4437501" cy="3503891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24" y="3646302"/>
            <a:ext cx="4641064" cy="30772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31094" y="502481"/>
            <a:ext cx="183183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Image   right: bits of polystyrene stuck to the bodies of earthworms</a:t>
            </a:r>
            <a:endParaRPr lang="en-US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91518" y="4289612"/>
            <a:ext cx="580172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6347012" y="4128247"/>
            <a:ext cx="568070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Will Mankind succumb to death by starvation due to the </a:t>
            </a:r>
            <a:r>
              <a:rPr lang="en-US" sz="2400" b="1" i="1" dirty="0" smtClean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ingestion of indigestible materials</a:t>
            </a: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from both our fish and seafood industry, as well as the vegetables, fruits and herbs we grow in this soil?  </a:t>
            </a:r>
            <a:endParaRPr lang="en-US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2606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1267">
        <p:fade/>
      </p:transition>
    </mc:Choice>
    <mc:Fallback xmlns="">
      <p:transition spd="med" advTm="1126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1939" y="1763244"/>
            <a:ext cx="2871602" cy="3085822"/>
          </a:xfrm>
        </p:spPr>
        <p:txBody>
          <a:bodyPr>
            <a:noAutofit/>
          </a:bodyPr>
          <a:lstStyle/>
          <a:p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Waste removal companies, like Casella, now offer high-tech processing facilities to separate the different types of plastics and other recyclables (Casella, 2017).  </a:t>
            </a:r>
            <a:endParaRPr lang="en-US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906" y="1257159"/>
            <a:ext cx="8122235" cy="409799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68677" y="247758"/>
            <a:ext cx="5352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Recycling is a </a:t>
            </a:r>
            <a:r>
              <a:rPr lang="en-US" sz="3600" b="1" i="1" dirty="0" smtClean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start</a:t>
            </a:r>
            <a:r>
              <a:rPr lang="en-US" sz="3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but…</a:t>
            </a:r>
            <a:endParaRPr lang="en-US" sz="3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95270" y="5832483"/>
            <a:ext cx="92995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…instead of Zero Sort, how about </a:t>
            </a:r>
            <a:r>
              <a:rPr lang="en-US" sz="3600" b="1" i="1" dirty="0" smtClean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Zero</a:t>
            </a:r>
            <a:r>
              <a:rPr lang="en-US" sz="3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smtClean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Waste</a:t>
            </a:r>
            <a:r>
              <a:rPr lang="en-US" sz="3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3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3728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967">
        <p:fade/>
      </p:transition>
    </mc:Choice>
    <mc:Fallback xmlns="">
      <p:transition spd="med" advTm="1096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705" y="515924"/>
            <a:ext cx="3932237" cy="1438836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My </a:t>
            </a: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pledge is to eliminate as much plastic as I can from my life…especially single-use items.</a:t>
            </a:r>
            <a:endParaRPr lang="en-US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9" b="9449"/>
          <a:stretch>
            <a:fillRect/>
          </a:stretch>
        </p:blipFill>
        <p:spPr>
          <a:xfrm>
            <a:off x="8147982" y="183323"/>
            <a:ext cx="3759106" cy="2968224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7928" y="2573324"/>
            <a:ext cx="3770131" cy="3993776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Keurig coffee makers have always been banned at The Herbal Hare Homestead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Mom sneaks in a roll of cellophane from time to time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commute long distance for work and am guilty of fast food and/or take-out.</a:t>
            </a:r>
            <a:endParaRPr lang="en-US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144" y="4186971"/>
            <a:ext cx="3483349" cy="238012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9705" y="2187552"/>
            <a:ext cx="4064421" cy="270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847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881">
        <p:fade/>
      </p:transition>
    </mc:Choice>
    <mc:Fallback xmlns="">
      <p:transition spd="med" advTm="1088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505" y="462989"/>
            <a:ext cx="3436377" cy="995082"/>
          </a:xfrm>
        </p:spPr>
        <p:txBody>
          <a:bodyPr/>
          <a:lstStyle/>
          <a:p>
            <a:r>
              <a:rPr lang="en-US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Step One: 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Host Family Meeting</a:t>
            </a:r>
            <a:endParaRPr 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3882" y="1761565"/>
            <a:ext cx="4666129" cy="4881282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I just start making dramatic changes, nobody will understand the reason why; thoughts of depravity will ensue.  </a:t>
            </a:r>
          </a:p>
          <a:p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Education…</a:t>
            </a:r>
            <a:r>
              <a:rPr lang="en-US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 just about mitigating the harmful effects of plastic usage, but also offer some of the </a:t>
            </a:r>
            <a:r>
              <a:rPr lang="en-US" sz="24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benefits</a:t>
            </a: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decreasing that use: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Decreased risk of cancer (Cunningham &amp; Cunningham, 2015, p. 165)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Save money</a:t>
            </a:r>
            <a:endParaRPr lang="en-US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90" b="20390"/>
          <a:stretch>
            <a:fillRect/>
          </a:stretch>
        </p:blipFill>
        <p:spPr>
          <a:xfrm>
            <a:off x="5949669" y="960530"/>
            <a:ext cx="4931375" cy="3893858"/>
          </a:xfrm>
        </p:spPr>
      </p:pic>
      <p:sp>
        <p:nvSpPr>
          <p:cNvPr id="10" name="TextBox 9"/>
          <p:cNvSpPr txBox="1"/>
          <p:nvPr/>
        </p:nvSpPr>
        <p:spPr>
          <a:xfrm>
            <a:off x="6030876" y="5029200"/>
            <a:ext cx="4850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Mom with Cousin Amanda at family birthday party</a:t>
            </a:r>
            <a:endParaRPr lang="en-US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6328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5734">
        <p:fade/>
      </p:transition>
    </mc:Choice>
    <mc:Fallback xmlns="">
      <p:transition spd="med" advTm="1573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5964" y="981636"/>
            <a:ext cx="3772553" cy="995082"/>
          </a:xfrm>
        </p:spPr>
        <p:txBody>
          <a:bodyPr>
            <a:noAutofit/>
          </a:bodyPr>
          <a:lstStyle/>
          <a:p>
            <a:r>
              <a:rPr lang="en-US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Step Two: 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better time management.</a:t>
            </a:r>
            <a:endParaRPr 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63118" y="1277471"/>
            <a:ext cx="5534117" cy="4802094"/>
          </a:xfrm>
        </p:spPr>
        <p:txBody>
          <a:bodyPr>
            <a:normAutofit lnSpcReduction="10000"/>
          </a:bodyPr>
          <a:lstStyle/>
          <a:p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Packing a homemade lunch each night:</a:t>
            </a:r>
            <a:endParaRPr lang="en-US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Keeps a lot of polystyrene and polyethylene out of the landfills, oceans and soils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ave money…money that could be saved towards some of the other high-dollar steps in this presentation.</a:t>
            </a:r>
          </a:p>
          <a:p>
            <a:endParaRPr lang="en-US" dirty="0"/>
          </a:p>
          <a:p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 earlier start in the morning: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ime to brew an herbal tea for the ride in a reusable travel mug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more sugar-based fake “Chai” at the local donut shop.</a:t>
            </a:r>
            <a:endParaRPr lang="en-US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76" y="2983752"/>
            <a:ext cx="4802841" cy="3201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26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751">
        <p:fade/>
      </p:transition>
    </mc:Choice>
    <mc:Fallback xmlns="">
      <p:transition spd="med" advTm="2075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6824" y="294387"/>
            <a:ext cx="10434916" cy="983082"/>
          </a:xfrm>
        </p:spPr>
        <p:txBody>
          <a:bodyPr>
            <a:noAutofit/>
          </a:bodyPr>
          <a:lstStyle/>
          <a:p>
            <a:r>
              <a:rPr lang="en-US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Step Three is to 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grow and raise as much food as my property can adequately…and humanely support.</a:t>
            </a:r>
            <a:endParaRPr 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5" r="2265"/>
          <a:stretch>
            <a:fillRect/>
          </a:stretch>
        </p:blipFill>
        <p:spPr>
          <a:xfrm>
            <a:off x="396034" y="1600199"/>
            <a:ext cx="6172200" cy="4873625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3215" y="1438833"/>
            <a:ext cx="5204668" cy="5196355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Gardening: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aves money.  </a:t>
            </a:r>
            <a:endParaRPr lang="en-US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Keeps more polyethylene and polystyrene out of the landfills.  </a:t>
            </a:r>
          </a:p>
          <a:p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Extend harvest for maximum waste reduction: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Starting seeds early in trays (or recycled, single-serve food containers)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ardening off plants in cold frames </a:t>
            </a:r>
            <a:endParaRPr lang="en-US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omposting </a:t>
            </a:r>
            <a:endParaRPr lang="en-US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Successive planting methods </a:t>
            </a:r>
            <a:endParaRPr lang="en-US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98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6274">
        <p:fade/>
      </p:transition>
    </mc:Choice>
    <mc:Fallback xmlns="">
      <p:transition spd="med" advTm="1627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591" y="3564686"/>
            <a:ext cx="4486835" cy="3185737"/>
          </a:xfrm>
        </p:spPr>
        <p:txBody>
          <a:bodyPr>
            <a:normAutofit/>
          </a:bodyPr>
          <a:lstStyle/>
          <a:p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Some modern, and somewhat famous, gardens: (l to r) Path to Freedom (</a:t>
            </a:r>
            <a:r>
              <a:rPr lang="en-US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Dervaes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 family grows approx. 6000 </a:t>
            </a:r>
            <a:r>
              <a:rPr lang="en-US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lbs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fruits, veggies &amp; herbs on </a:t>
            </a:r>
            <a:r>
              <a:rPr lang="en-US" sz="24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1/5 of an acre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 Longmeadow (Monty Don of BBC’s Gardener’s World); </a:t>
            </a:r>
            <a:r>
              <a:rPr lang="en-US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Homeacres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(Charles </a:t>
            </a:r>
            <a:r>
              <a:rPr lang="en-US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Dowding’s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No-Dig YouTube channel)</a:t>
            </a:r>
            <a:endParaRPr lang="en-US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0825" y="231496"/>
            <a:ext cx="4131743" cy="2756647"/>
          </a:xfrm>
          <a:prstGeom prst="rect">
            <a:avLst/>
          </a:prstGeom>
        </p:spPr>
      </p:pic>
      <p:pic>
        <p:nvPicPr>
          <p:cNvPr id="8" name="Picture Placeholder 7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5" r="7785"/>
          <a:stretch>
            <a:fillRect/>
          </a:stretch>
        </p:blipFill>
        <p:spPr>
          <a:xfrm>
            <a:off x="5437860" y="3252700"/>
            <a:ext cx="4565930" cy="3605300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759" y="231496"/>
            <a:ext cx="4762500" cy="3171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23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1435">
        <p:fade/>
      </p:transition>
    </mc:Choice>
    <mc:Fallback xmlns="">
      <p:transition spd="med" advTm="1143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0" b="1820"/>
          <a:stretch>
            <a:fillRect/>
          </a:stretch>
        </p:blipFill>
        <p:spPr>
          <a:xfrm>
            <a:off x="8485420" y="716243"/>
            <a:ext cx="3315353" cy="2617833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1619" y="4162239"/>
            <a:ext cx="4640449" cy="249553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2648" y="115585"/>
            <a:ext cx="2753846" cy="388362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41" y="404424"/>
            <a:ext cx="4134600" cy="28465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37526" y="3562074"/>
            <a:ext cx="364293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Free </a:t>
            </a:r>
            <a:r>
              <a:rPr lang="en-US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fertilizer reduces plastic waste from commercial soil amendment </a:t>
            </a: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bags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Reduced need for sewer sludge = less </a:t>
            </a:r>
            <a:r>
              <a:rPr lang="en-US" sz="24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microplastic</a:t>
            </a: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soil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76452" y="3332512"/>
            <a:ext cx="362970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Raising small farm animals, like chickens and goats:</a:t>
            </a:r>
          </a:p>
          <a:p>
            <a:endParaRPr lang="en-US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Reduces some polypropylene waste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Fewer chemicals </a:t>
            </a:r>
          </a:p>
          <a:p>
            <a:endParaRPr lang="en-US" sz="24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7879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5715">
        <p:fade/>
      </p:transition>
    </mc:Choice>
    <mc:Fallback xmlns="">
      <p:transition spd="med" advTm="1571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493" y="622717"/>
            <a:ext cx="5675548" cy="1540621"/>
          </a:xfrm>
        </p:spPr>
        <p:txBody>
          <a:bodyPr>
            <a:normAutofit fontScale="90000"/>
          </a:bodyPr>
          <a:lstStyle/>
          <a:p>
            <a:r>
              <a:rPr lang="en-US" sz="27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 just growing and raising food but </a:t>
            </a:r>
            <a:r>
              <a:rPr lang="en-US" sz="3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Step Four is </a:t>
            </a:r>
            <a:r>
              <a:rPr lang="en-US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preserving the harvest</a:t>
            </a:r>
            <a:r>
              <a:rPr lang="en-US" sz="3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b="1" dirty="0">
              <a:solidFill>
                <a:srgbClr val="7030A0"/>
              </a:solidFill>
            </a:endParaRP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6" b="5016"/>
          <a:stretch>
            <a:fillRect/>
          </a:stretch>
        </p:blipFill>
        <p:spPr>
          <a:xfrm>
            <a:off x="7334718" y="557120"/>
            <a:ext cx="4068388" cy="3212436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5915" y="3990088"/>
            <a:ext cx="3742419" cy="249641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23" y="2163338"/>
            <a:ext cx="3957357" cy="257492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570167" y="4084132"/>
            <a:ext cx="349184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Canning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Drying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Fermenting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Preserves/jams/jellies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Pickling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Chutneys and Relishes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299" y="4961170"/>
            <a:ext cx="45046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Reusable glass canning jars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Reusable glass storage bowls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Zero freezer bags, cellophane or polystyrene containers</a:t>
            </a:r>
          </a:p>
        </p:txBody>
      </p:sp>
    </p:spTree>
    <p:extLst>
      <p:ext uri="{BB962C8B-B14F-4D97-AF65-F5344CB8AC3E}">
        <p14:creationId xmlns:p14="http://schemas.microsoft.com/office/powerpoint/2010/main" val="2202489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993">
        <p:fade/>
      </p:transition>
    </mc:Choice>
    <mc:Fallback xmlns="">
      <p:transition spd="med" advTm="1099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1869" y="489884"/>
            <a:ext cx="3932237" cy="995082"/>
          </a:xfrm>
        </p:spPr>
        <p:txBody>
          <a:bodyPr/>
          <a:lstStyle/>
          <a:p>
            <a:r>
              <a:rPr lang="en-US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Step Five: 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Cook and bake from scratch</a:t>
            </a:r>
            <a:endParaRPr 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1" r="7081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4239" y="1801905"/>
            <a:ext cx="4827495" cy="4639235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Buying ingredients like flour, sugar, baking soda and oil in bulk, and cooking/baking as much as possible from scratch:</a:t>
            </a:r>
          </a:p>
          <a:p>
            <a:endParaRPr lang="en-US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Saves money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Reduces packaging waste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Tastes better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ealthier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Restores peace of mind (i.e. you know what’s in your food)</a:t>
            </a:r>
            <a:endParaRPr lang="en-US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5854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1169">
        <p:fade/>
      </p:transition>
    </mc:Choice>
    <mc:Fallback xmlns="">
      <p:transition spd="med" advTm="11169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9483" y="322730"/>
            <a:ext cx="2710235" cy="1855695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Step Six: 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Eliminate Plastic Water Bottles</a:t>
            </a:r>
            <a:endParaRPr 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2" r="7862"/>
          <a:stretch>
            <a:fillRect/>
          </a:stretch>
        </p:blipFill>
        <p:spPr>
          <a:xfrm>
            <a:off x="2931459" y="322730"/>
            <a:ext cx="3284424" cy="2622176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94" y="3244921"/>
            <a:ext cx="9134241" cy="35075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54587" y="0"/>
            <a:ext cx="556708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Replace faulty salt-based water softener with a salt-free system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Replace the modern faucet with its perpetually warping washers (plastic/rubber waste) with a vintage hand pump; you use only the water you actually need with fewer leaks (this also saves energy and water, too)</a:t>
            </a:r>
            <a:endParaRPr lang="en-US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8605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1370">
        <p:fade/>
      </p:transition>
    </mc:Choice>
    <mc:Fallback xmlns="">
      <p:transition spd="med" advTm="1137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5047" y="581310"/>
            <a:ext cx="5190565" cy="1214158"/>
          </a:xfrm>
        </p:spPr>
        <p:txBody>
          <a:bodyPr>
            <a:noAutofit/>
          </a:bodyPr>
          <a:lstStyle/>
          <a:p>
            <a:r>
              <a:rPr lang="en-US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Step Seven: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making much of my own fabrics and clothing.</a:t>
            </a:r>
            <a:r>
              <a:rPr lang="en-US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20" b="10520"/>
          <a:stretch>
            <a:fillRect/>
          </a:stretch>
        </p:blipFill>
        <p:spPr>
          <a:xfrm>
            <a:off x="7630553" y="247648"/>
            <a:ext cx="3920470" cy="3095639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62716" y="3447581"/>
            <a:ext cx="6094178" cy="3316290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lastic waste not confined solely to food packaging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Keeps plastic microfiber waste out of our water and soil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Saves money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Promotes creativity and design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Spinning &amp; weaving part of my job at Old Sturbridge Village</a:t>
            </a:r>
            <a:endParaRPr lang="en-US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706" y="2219886"/>
            <a:ext cx="3810000" cy="346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124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203">
        <p:fade/>
      </p:transition>
    </mc:Choice>
    <mc:Fallback xmlns="">
      <p:transition spd="med" advTm="1020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30" r="7830"/>
          <a:stretch>
            <a:fillRect/>
          </a:stretch>
        </p:blipFill>
        <p:spPr>
          <a:xfrm>
            <a:off x="8768545" y="159809"/>
            <a:ext cx="3231961" cy="2551985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1978089"/>
            <a:ext cx="5517963" cy="4960594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Natural fibers come from: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Soay</a:t>
            </a: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sheep</a:t>
            </a:r>
            <a:endParaRPr lang="en-US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Jacobs sheep (Multi-horned ones)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Shetlands sheep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Angora goats (mohair)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Cashmere goats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Angora rabbits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Animals receive haircuts; no harm done; fiber grows back in a few months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 breeds require minimal acreage</a:t>
            </a:r>
            <a:endParaRPr lang="en-US" sz="22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583" y="241754"/>
            <a:ext cx="3107859" cy="168342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1926" y="0"/>
            <a:ext cx="3364006" cy="223706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7183" y="1962394"/>
            <a:ext cx="2638986" cy="206490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4906" y="4316270"/>
            <a:ext cx="2895600" cy="223837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7963" y="4093085"/>
            <a:ext cx="3403079" cy="2461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873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1018">
        <p:fade/>
      </p:transition>
    </mc:Choice>
    <mc:Fallback xmlns="">
      <p:transition spd="med" advTm="1101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887" y="336176"/>
            <a:ext cx="3932237" cy="1600200"/>
          </a:xfrm>
        </p:spPr>
        <p:txBody>
          <a:bodyPr/>
          <a:lstStyle/>
          <a:p>
            <a:r>
              <a:rPr lang="en-US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Step Eight: 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Zero-Waste Grocery Store, Bakery and Cafe</a:t>
            </a:r>
            <a:endParaRPr 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09" r="14209"/>
          <a:stretch>
            <a:fillRect/>
          </a:stretch>
        </p:blipFill>
        <p:spPr>
          <a:xfrm>
            <a:off x="5183188" y="987425"/>
            <a:ext cx="6549226" cy="5171328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918" y="2245658"/>
            <a:ext cx="4908176" cy="4450977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Reduces all manner of plastic food waste</a:t>
            </a:r>
          </a:p>
          <a:p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Shows food producers how important plastic waste reduction is by sales/popularity</a:t>
            </a:r>
          </a:p>
          <a:p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Influences government policy via purchasing habits</a:t>
            </a:r>
          </a:p>
          <a:p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 jobs to area</a:t>
            </a:r>
          </a:p>
          <a:p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Educates public</a:t>
            </a:r>
          </a:p>
          <a:p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Provides gathering place for community</a:t>
            </a:r>
          </a:p>
          <a:p>
            <a:endParaRPr lang="en-US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5038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5410">
        <p:fade/>
      </p:transition>
    </mc:Choice>
    <mc:Fallback xmlns="">
      <p:transition spd="med" advTm="1541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8653" y="121023"/>
            <a:ext cx="2598972" cy="457201"/>
          </a:xfrm>
        </p:spPr>
        <p:txBody>
          <a:bodyPr>
            <a:norm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US" sz="24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954742"/>
            <a:ext cx="12192000" cy="5876364"/>
          </a:xfrm>
        </p:spPr>
        <p:txBody>
          <a:bodyPr>
            <a:normAutofit fontScale="92500" lnSpcReduction="20000"/>
          </a:bodyPr>
          <a:lstStyle/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“6 Tips You Need to Know Before You Get Acrylic Nails.” 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xoJane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Image.  Retrieved December 12, 2017 from: </a:t>
            </a:r>
            <a:r>
              <a:rPr lang="en-US" sz="22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https://www.google.com/search?q=acrylics,+images&amp;rlz=1C1OPRA_enUS563US627&amp;tbm=isch&amp;tbo=u&amp;source=univ&amp;sa=X&amp;ved=0ahUKEwjSos_Q5IXYAhUHMyYKHcBsB2wQsAQIJg&amp;biw=1366&amp;bih=613#imgrc=7eeDIsdwRsXucM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“21 Excellent Health Benefits of Fermented Foods.”  Dr. Health Benefits.  Image.  Retrieved December 13, 2017 from: </a:t>
            </a:r>
            <a:r>
              <a:rPr lang="en-US" sz="22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https://www.google.com/search?q=fermented+foods,+images&amp;rlz=1C1OPRA_enUS563US627&amp;tbm=isch&amp;tbo=u&amp;source=univ&amp;sa=X&amp;ved=0ahUKEwightT4qojYAhUIYiYKHdgfDLAQsAQIJg&amp;biw=1366&amp;bih=613#imgrc=x7pLdLsAEfMnPM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“Acrylic Paint.”  The Opus Online Store.  Image.  Retrieved December 12, 2017 from: </a:t>
            </a:r>
            <a:r>
              <a:rPr lang="en-US" sz="22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https://www.google.com/search?q=acrylics,+images&amp;rlz=1C1OPRA_enUS563US627&amp;tbm=isch&amp;tbo=u&amp;source=univ&amp;sa=X&amp;ved=0ahUKEwjSos_Q5IXYAhUHMyYKHcBsB2wQsAQIJg&amp;biw=1366&amp;bih=613#imgrc=MRbImG3Zb_L6pM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Andrady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A. L. &amp; Neal, M. A. (2009).  “Applications and Societal Benefits of Plastics.”  Philosophical Transactions: Biological Sciences, (1526), 1977.  doi:10.1098/rstb.2008.0304.</a:t>
            </a: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“Angora Goat Shearing.” 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FarmFlock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Image.  Retrieved December 14, 2017 from: </a:t>
            </a:r>
            <a:r>
              <a:rPr lang="en-US" sz="22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https://www.google.com/search?q=Angora+goats,+image&amp;rlz=1C1OPRA_enUS563US627&amp;tbm=isch&amp;tbo=u&amp;source=univ&amp;sa=X&amp;ved=0ahUKEwid5eaHlIvYAhUCOSYKHaL7BXIQsAQIJg&amp;biw=1366&amp;bih=613#imgrc=DH2TEBGGRT7K1M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“Bottled Water.”  Deer Park Brand Spring Water.  Image.  Retrieved December 12, 2017 from: </a:t>
            </a:r>
            <a:r>
              <a:rPr lang="en-US" sz="22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https://www.google.com/search?q=deer+park,+bottled+water,+image&amp;rlz=1C1OPRA_enUS563US627&amp;tbm=isch&amp;tbo=u&amp;source=univ&amp;sa=X&amp;ved=0ahUKEwimr9zO3IXYAhVBOCYKHaPEBYcQsAQISg&amp;biw=1366&amp;bih=613#imgrc=Nqnr-GaPduPMPM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1922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763">
        <p:fade/>
      </p:transition>
    </mc:Choice>
    <mc:Fallback xmlns="">
      <p:transition spd="med" advTm="176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61365"/>
            <a:ext cx="12192000" cy="6801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457200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Brand, S. (2012).  “Life before Plastic.”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Boing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Boing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Retrieved November 12, 2017 from: 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https://boingboing.net/2012/05/25/life-before-plastic.html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-457200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Breeds of Livestock: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Soay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Sheep.”  OSU Animal Science, Oklahoma State University.  Image.  Retrieved December 14, 2017 from: 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https://www.google.com/search?q=Soay+sheep,+image&amp;rlz=1C1OPRA_enUS563US627&amp;tbm=isch&amp;tbo=u&amp;source=univ&amp;sa=X&amp;ved=0ahUKEwiu1-fAlYvYAhXI5CYKHRUZA0UQsAQIJg&amp;biw=1366&amp;bih=613#imgrc=20IYkqVPsVjWxM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457200"/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Brodhagen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M., Goldberger, J. R., Hayes, D. G.,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Inglis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D. A., Marsh, T. L. &amp; Miles, C. (2017).  “Policy Considerations for Limiting Unintended Residual Plastic in Agricultural Soils.”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Environmental Science and Policy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81. 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doi:10.1016/j.envsci.2016.12.014</a:t>
            </a:r>
          </a:p>
          <a:p>
            <a:pPr indent="-457200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“Canning 101.”  Pinterest.  Image.  Retrieved December 13, 2017 from: 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https://www.google.com/search?q=Canning,+images&amp;rlz=1C1OPRA_enUS563US627&amp;tbm=isch&amp;tbo=u&amp;source=univ&amp;sa=X&amp;ved=0ahUKEwjL0f7xqYjYAhWM7iYKHVzZAU0QsAQIJg&amp;biw=1366&amp;bih=613#imgrc=uIY7GQ3TlCgbZM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indent="-457200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Casella (2017).  “How the Zero-Sort Machine Works.”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Zero-Sort: How Recycling Gets Done, a Casella service.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Retrieved November 19, 2017 from: 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www.casella.com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457200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“Cashmere Goats.”  The Goat Guide.  Image.  Retrieved December 14, 2017 from: 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https://www.google.com/search?q=cashmere+goats,+image&amp;rlz=1C1OPRA_enUS563US627&amp;tbm=isch&amp;tbo=u&amp;source=univ&amp;sa=X&amp;ved=0ahUKEwi5zqualYvYAhVCTCYKHVi7AOUQsAQIJg&amp;biw=1366&amp;bih=613#imgrc=wctXk3SugRRi4M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22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346">
        <p:fade/>
      </p:transition>
    </mc:Choice>
    <mc:Fallback xmlns="">
      <p:transition spd="med" advTm="234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" y="322730"/>
            <a:ext cx="12191999" cy="6858000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Charles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Dowding’s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No-Dig Gardening/Living with the Land.”  YouTube.  Image.  Retrieved December 13, 2017 from: 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google.com/search?q=no+dig+gardening,+images&amp;tbm=isch&amp;tbs=rimg:CYfFufIdCzJ2IjjcZR3RoK6djdSio9fi0I6XmZZQFKWMdkJF05FgMhstM6-gQ7DT5OA9zWja1qTu6S19eYylLbhGGioSCdxlHdGgrp2NEbXFWPfMcEBxKhIJ1KKj1-LQjpcR-4nekj192NYqEgmZllAUpYx2QhFYeYD7kxYKyCoSCUXTkWAyGy0zEXzVzmUP3nmeKhIJr6BDsNPk4D0RRheyGe2uQhwqEgnNaNrWpO7pLRFQz-6v3_19b0SoSCX15jKUtuEYaEfevnxMM1GaQ&amp;tbo=u&amp;sa=X&amp;ved=0ahUKEwi_oPSAnYjYAhVG1CYKHYrTDEMQ9C8IHw&amp;biw=1366&amp;bih=662&amp;dpr=1#imgrc=h8W58h0LMnYQS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“Charles Goodyear – Inventor: Biography.”  A &amp; E’s Biography.  Image.  Retrieved December 12, 2017 from: 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https://www.google.com/search?q=goodyear+vulcanized+rubber,+image&amp;rlz=1C1OPRA_enUS563US627&amp;tbm=isch&amp;tbo=u&amp;source=univ&amp;sa=X&amp;ved=0ahUKEwjNi-e114XYAhVBRyYKHQ4YCyYQsAQIJg&amp;biw=1366&amp;bih=613#imgrc=HCETJf4xatia7M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“Chickens – How to Keep Bugs at Bay.”  Pets4Homes.  Image.  Retrieved December 14, 2017 from: 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https://www.google.com/search?q=chickens,+image&amp;rlz=1C1OPRA_enUS563US627&amp;tbm=isch&amp;tbo=u&amp;source=univ&amp;sa=X&amp;ved=0ahUKEwjI8u7GkYvYAhXE6CYKHcoqCLYQsAQIJg&amp;biw=1366&amp;bih=613#imgrc=G6XzXShbNw72rM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“Chlorine.”  Calismabarisi.com.  Image.  Retrieved December 12, 2017 from: 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https://www.google.com/search?q=Chlorine,+images&amp;rlz=1C1OPRA_enUS563US627&amp;tbm=isch&amp;tbo=u&amp;source=univ&amp;sa=X&amp;ved=0ahUKEwjz5PGU4YXYAhUBNiYKHaQbD5IQsAQIJg&amp;biw=1366&amp;bih=613#imgdii=YNFaV2yWf9AowM:&amp;imgrc=VFNKYvybDIrvIM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0728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602">
        <p:fade/>
      </p:transition>
    </mc:Choice>
    <mc:Fallback xmlns="">
      <p:transition spd="med" advTm="160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Cunningham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W. &amp; Cunningham, M. A.  (2015).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Environmental Science: A Global Concern, thirteenth edition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New York: McGraw-Hill Education.  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“Dehydrated Food Can Boost Your Health.”  Tryingfitness.com.  Image.  Retrieved December 13, 2017 from: 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https://www.google.com/search?q=dehydrating+food,+image&amp;rlz=1C1OPRA_enUS563US627&amp;tbm=isch&amp;tbo=u&amp;source=univ&amp;sa=X&amp;ved=0ahUKEwjLwbGqqojYAhWG2yYKHclnBiIQsAQIJg&amp;biw=1366&amp;bih=613#imgdii=D0uoVSMcZujj6M:&amp;imgrc=y5WAmI3V9ZUyTM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“Discoveries of Polystyrene.” Polystyrene, by Zagros.  Image.  Retrieved December 12, 2017 from: 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https://www.google.com/search?q=eduard+simon,+poly+styrene&amp;rlz=1C1OPRA_enUS563US627&amp;tbm=isch&amp;tbo=u&amp;source=univ&amp;sa=X&amp;ved=0ahUKEwjCuc-f2oXYAhWKSyYKHd5zACkQsAQILw&amp;biw=1366&amp;bih=613#imgrc=w6KhT5AGrU1epM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“Dow Chemical Company Logo.”  Dragonfly Capital.  Image.  Retrieved December 14, 2017 from: 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https://www.google.com/search?q=dow+chemical+company,+logo&amp;rlz=1C1OPRA_enUS563US627&amp;tbm=isch&amp;tbo=u&amp;source=univ&amp;sa=X&amp;ved=0ahUKEwjh2oS5_YrYAhWJJiYKHSKKDZYQsAQIJg&amp;biw=1366&amp;bih=613#imgrc=oKQUF2MJmZNPKM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“Enchanted Angora Rabbits.”  Enchantedangorarabbits.weebly.com.  Image.  Retrieved December 14, 2017 from: 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https://www.google.com/search?q=angora+rabbit,+image&amp;rlz=1C1OPRA_enUS563US627&amp;tbm=isch&amp;tbo=u&amp;source=univ&amp;sa=X&amp;ved=0ahUKEwimwprJlovYAhXISyYKHb4zDjEQsAQIJg&amp;biw=1366&amp;bih=613#imgrc=-P6MOQTjdBkFPM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“Eugene Baumann.”  Wikipedia.  Image: Retrieved December 12, 2017 from: 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https://www.google.com/search?q=eugene+baumann,+pvc,+image&amp;rlz=1C1OPRA_enUS563US627&amp;tbm=isch&amp;tbo=u&amp;source=univ&amp;sa=X&amp;ved=0ahUKEwjg297B3YXYAhXFNSYKHYDBDzkQsAQIKQ&amp;biw=1366&amp;bih=613#imgrc=zeI4XKhbIQp97M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598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232">
        <p:fade/>
      </p:transition>
    </mc:Choice>
    <mc:Fallback xmlns="">
      <p:transition spd="med" advTm="123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336177"/>
            <a:ext cx="12192000" cy="6521823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“Evian, 500ml.”  Alibaba.  Image.  Retrieved December 21, 2017 from: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https://www.google.com/search?q=evian+water+bottle,+image&amp;rlz=1C1OPRA_enUS563US627&amp;tbm=isch&amp;tbo=u&amp;source=univ&amp;sa=X&amp;ved=0ahUKEwjcpsbSsJvYAhVKMyYKHdeeBVwQsAQIRg&amp;biw=1366&amp;bih=662#imgrc=4MAenXZYmQoQDM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“Exterior Window Shutters on a House.” 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Feldco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Image.  Retrieved December 12, 2017 from: 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https://www.google.com/search?q=window+shutters,+images&amp;rlz=1C1OPRA_enUS563US627&amp;tbm=isch&amp;tbo=u&amp;source=univ&amp;sa=X&amp;ved=0ahUKEwiFjtfa1oXYAhVHSCYKHSkIBiYQsAQIzgE&amp;biw=1366&amp;bih=613#imgrc=yZ9B2pIfr4y01M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“Family History Helpers.”  Twitter.  Image.  Retrieved December 14, 2017 from: 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https://www.google.com/search?q=calico+printers+association,+letterhead+images&amp;rlz=1C1OPRA_enUS563US627&amp;tbm=isch&amp;tbo=u&amp;source=univ&amp;sa=X&amp;ved=0ahUKEwjekvnO7YrYAhXDQSYKHW7xDTsQsAQIJg&amp;biw=1366&amp;bih=662#imgrc=KUKUzl-TOB_bAM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“Food and Bakery.”  Al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Maktab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 Qatari Al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Hollandi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WLL.  Image.  Retrieved December 24, 2017 from: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https://www.google.com/search?q=bread+baking,+images&amp;rlz=1C1OPRA_enUS563US627&amp;tbm=isch&amp;tbo=u&amp;source=univ&amp;sa=X&amp;ved=0ahUKEwjkop2voKPYAhXKMSYKHceUArIQsAQIJg&amp;biw=1366&amp;bih=613#imgrc=O3SBYRxsl8AwuM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“Great Pacific Garbage Patch – Ocean Pollution Awareness.”  YouTube.  Image.  Retrieved December 12, 2017 from: 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https://www.google.com/search?q=great+pacific+garbage+patch,+images&amp;rlz=1C1OPRA_enUS563US627&amp;tbm=isch&amp;tbo=u&amp;source=univ&amp;sa=X&amp;ved=0ahUKEwjtxt3n6IXYAhXC5yYKHRBbChMQsAQIJg&amp;biw=1366&amp;bih=613#imgrc=Z2ouZNi_N3inyM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822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82">
        <p:fade/>
      </p:transition>
    </mc:Choice>
    <mc:Fallback xmlns="">
      <p:transition spd="med" advTm="108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129" y="188260"/>
            <a:ext cx="11900647" cy="6535270"/>
          </a:xfrm>
        </p:spPr>
        <p:txBody>
          <a:bodyPr>
            <a:norm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Guilio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Natta Nobel Laureate Pioneer in Polymers.”  World of Chemicals.  Image.  Retrieved December 12, 2017 from: 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https://www.google.com/search?q=giulio+natta+polypropylene,+image&amp;rlz=1C1OPRA_enUS563US627&amp;tbm=isch&amp;tbo=u&amp;source=univ&amp;sa=X&amp;ved=0ahUKEwiNjq_X54XYAhUG5SYKHf4JDLIQsAQIKQ&amp;biw=1366&amp;bih=613#imgrc=QI71a4Uug-yyJM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Hafferty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S. (2017).  “No Dig Gardening.”  Image.  Retrieved December 13, 2017 from: 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https://stephaniehafferty.co.uk/no-dig-gardening/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“Hana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Bidon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Polyethylene Terephthalate.” 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Venngage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Image.  Retrieved December 12, 2017 from: 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https://www.google.com/search?q=polyethylene+terephthalate,+images&amp;rlz=1C1OPRA_enUS563US627&amp;tbm=isch&amp;tbo=u&amp;source=univ&amp;sa=X&amp;ved=0ahUKEwjayYmV44XYAhWH4SYKHYMsAroQsAQIKw&amp;biw=1366&amp;bih=613#imgrc=lkUe_Y-xbpFomM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“Hawaii Just Banned Plastic Bags at Grocery Checkouts.” 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CSGlobe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Image.  Retrieved December 12, 2017 from: 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https://www.google.com/search?q=plastic+shopping+bags+in+ocean,+image&amp;rlz=1C1OPRA_enUS563US627&amp;tbm=isch&amp;tbo=u&amp;source=univ&amp;sa=X&amp;ved=0ahUKEwikve276oXYAhWDQSYKHb2cC0EQsAQIJg&amp;biw=1366&amp;bih=613#imgrc=iuRM1hiio-J8cM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Historia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dos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Polimeros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timeline, Reginald Gibson and Eric Fawcett”.  Timetoast.com.  Image.  Retrieved December 12, 2017 from: 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https://www.google.com/search?q=eric+fawcett+and+reginald+gibson,+images&amp;rlz=1C1OPRA_enUS563US627&amp;tbm=isch&amp;tbo=u&amp;source=univ&amp;sa=X&amp;ved=0ahUKEwjjkJbx3YXYAhUMOyYKHZX7DfQQsAQIJg&amp;biw=1366&amp;bih=613#imgdii=B7YTNc_X8mYoMM:&amp;imgrc=8NpR9slAT88moM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7065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59">
        <p:fade/>
      </p:transition>
    </mc:Choice>
    <mc:Fallback xmlns="">
      <p:transition spd="med" advTm="1059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0"/>
            <a:ext cx="12062012" cy="6669741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“Is a Zero Waste Grocery Store Possible?”  Mother Nature Network.  Image.  Retrieved December 20,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2017 from: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https://www.google.com/search?q=zero+Waste+grocery+store,+image&amp;rlz=1C1OPRA_enUS563US627&amp;tbm=isch&amp;tbo=u&amp;source=univ&amp;sa=X&amp;ved=0ahUKEwjOivXAgJrYAhWKdSYKHVuHBkgQsAQIJg&amp;biw=1366&amp;bih=662#imgrc=WR8ICbWc6K0NJM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Jacob Sheep.”  Ledyard Farms.  Image.  Retrieved December 14, 2017 from: 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https://www.google.com/search?q=Jacobs%27+sheep,+image&amp;rlz=1C1OPRA_enUS563US627&amp;tbm=isch&amp;tbo=u&amp;source=univ&amp;sa=X&amp;ved=0ahUKEwiNoq7zlYvYAhXCZCYKHZt0DAAQsAQIJg&amp;biw=1366&amp;bih=613#imgrc=gVvu3iD-2M-WtM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“Keurig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OfficePRO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K145 Single-Cup.”  Staples.  Image.  Retrieved December 14, 2017 from: 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https://www.google.com/search?q=keurig+machine,+image&amp;rlz=1C1OPRA_enUS563US627&amp;tbm=isch&amp;tbo=u&amp;source=univ&amp;sa=X&amp;ved=0ahUKEwj734Kxh4vYAhWI6CYKHaMnCXEQsAQIlAI&amp;biw=1366&amp;bih=613#imgrc=OUe1UmfHoodIVM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“Kitchen Water Pump of Boston Hotel.”  Kitchen.  Image.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Retrieved December 24, 2017 from: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https://www.google.com/search?q=sink+with+hand+pump,+image&amp;rlz=1C1OPRA_enUS563US627&amp;tbm=isch&amp;tbo=u&amp;source=univ&amp;sa=X&amp;ved=0ahUKEwiM6Ivao6PYAhXDQCYKHY6rBI0QsAQIfg&amp;biw=1366&amp;bih=613#imgrc=Uxk_JDr1K-d8LM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Lapham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S. S. (2009). “Bottled or Tap?: A Controversy for Science, Economics, and Society.”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Social Education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(5), 236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Let’s Talk About PVC.” 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Dienamics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Image.  Retrieved December 12, 2017 from: 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https://www.google.com/search?q=PVC+images&amp;rlz=1C1OPRA_enUS563US627&amp;tbm=isch&amp;tbo=u&amp;source=univ&amp;sa=X&amp;ved=0ahUKEwjzhO3R34XYAhVEwiYKHdNVCIMQsAQIJg&amp;biw=1366&amp;bih=613#imgrc=RG7CFgqzuC815M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9168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263">
        <p:fade/>
      </p:transition>
    </mc:Choice>
    <mc:Fallback xmlns="">
      <p:transition spd="med" advTm="126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024" y="188258"/>
            <a:ext cx="12070976" cy="6669742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“Low Density Polyethylene.”  Tosoh Corporation.  Image.  Retrieved December 12, 2017 from: 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https://www.google.com/search?q=polyethylene+plastic+agricultural+films,+images&amp;rlz=1C1OPRA_enUS563US627&amp;tbm=isch&amp;tbo=u&amp;source=univ&amp;sa=X&amp;ved=0ahUKEwizwLub6IXYAhVL8CYKHfwQDpQQsAQIJg&amp;biw=1366&amp;bih=613#imgrc=0XTA2bcADo-pIM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“Man Fired for Using Potato Chip Bag to Skip Work for Two Years.”  Los Angeles Times.  Image.  Retrieved December 12, 2017 from: 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https://www.google.com/search?q=potato+chip+bag,+image&amp;rlz=1C1OPRA_enUS563US627&amp;tbm=isch&amp;tbo=u&amp;source=univ&amp;sa=X&amp;ved=0ahUKEwjbnNCQ5oXYAhXBKCYKHSzYC1AQsAQIQg&amp;biw=1366&amp;bih=613#imgrc=S01xup70yZ9snM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“Microbeads Banned! A Victory over Ocean Plastic Pollution.”  Conservation &amp; Science –Wordpress.com.  Image.  Retrieved December 12, 2017 from: 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https://www.google.com/search?q=plastic+shopping+bags+in+ocean,+image&amp;rlz=1C1OPRA_enUS563US627&amp;tbm=isch&amp;tbo=u&amp;source=univ&amp;sa=X&amp;ved=0ahUKEwikve276oXYAhWDQSYKHb2cC0EQsAQIJg&amp;biw=1366&amp;bih=613#imgrc=I3sXJiRJbRZ8AM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Microplastic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Transport in Soil by Earthworms.”  Nature.  Image.  Retrieved December 24, 2017 from: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https://www.google.com/search?q=microplastics+in+the+soil,+image&amp;rlz=1C1OPRA_enUS563US627&amp;tbm=isch&amp;tbo=u&amp;source=univ&amp;sa=X&amp;ved=0ahUKEwij3b26-aLYAhXEKCYKHe50B4QQsAQIJg&amp;biw=1366&amp;bih=662#imgrc=htVVBHvJO0WSXM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Microplastics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.”  Twitter.  Image.  Retrieved December 24, 2017 from: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https://www.google.com/search?q=microplastics+in+the+soil,+image&amp;rlz=1C1OPRA_enUS563US627&amp;tbm=isch&amp;tbo=u&amp;source=univ&amp;sa=X&amp;ved=0ahUKEwjR-ubSi6PYAhVHYiYKHdXjDYoQsAQIJg&amp;biw=1366&amp;bih=613#imgrc=hMPb_CVuzoi12M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21365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162">
        <p:fade/>
      </p:transition>
    </mc:Choice>
    <mc:Fallback xmlns="">
      <p:transition spd="med" advTm="116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6541" y="134471"/>
            <a:ext cx="12075459" cy="6723529"/>
          </a:xfrm>
        </p:spPr>
        <p:txBody>
          <a:bodyPr>
            <a:normAutofit lnSpcReduction="10000"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Microplastics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Agricultural Soils: A Reason to Worry.” 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Mynewsdesk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Image.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Retrieved December 24, 2017 from: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https://www.google.com/search?q=microplastics+in+the+soil,+image&amp;rlz=1C1OPRA_enUS563US627&amp;tbm=isch&amp;tbo=u&amp;source=univ&amp;sa=X&amp;ved=0ahUKEwjR-ubSi6PYAhVHYiYKHdXjDYoQsAQIJg&amp;biw=1366&amp;bih=613#imgrc=8lstt23oVRzmGM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Monty Don on Twitter: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Changes.”  Twitter.  Image.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Retrieved December 13, 2017 from: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https://www.google.com/search?q=monty+don+longmeadow,+images&amp;rlz=1C1OPRA_enUS563US627&amp;tbm=isch&amp;tbo=u&amp;source=univ&amp;sa=X&amp;ved=0ahUKEwiszZOOgaPYAhUFMyYKHfB8AcsQsAQIJg&amp;biw=1366&amp;bih=613#imgrc=6JBRJVklKiHLsM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Myers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N. &amp;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Spoolman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S. E. (2014).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Environmental Issues and Solutions: A Modular Approach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California: Cengage Learning.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“Nigerian Dwarf Goats.”  Wide Open Pets.  Image.  Retrieved December 14, 2017 from: 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https://www.google.com/search?q=nigerian+dwarf+goats,+image&amp;rlz=1C1OPRA_enUS563US627&amp;tbm=isch&amp;tbo=u&amp;source=univ&amp;sa=X&amp;ved=0ahUKEwiplpXZk4vYAhXFZCYKHYFDClMQsAQIJg&amp;biw=1366&amp;bih=613#imgrc=wSi-yuBf135JwM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“No Dig Gardening Beds.”  Permaculture Visions.  Retrieved December 13, 2017 from: 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www.google.com/search?q=no+dig+gardening,+images&amp;tbm=isch&amp;tbs=rimg:CYfFufIdCzJ2IjjcZR3RoK6djdSio9fi0I6XmZZQFKWMdkJF05FgMhstM6-gQ7DT5OA9zWja1qTu6S19eYylLbhGGioSCdxlHdGgrp2NEbXFWPfMcEBxKhIJ1KKj1-LQjpcR-4nekj192NYqEgmZllAUpYx2QhFYeYD7kxYKyCoSCUXTkWAyGy0zEXzVzmUP3nmeKhIJr6BDsNPk4D0RRheyGe2uQhwqEgnNaNrWpO7pLRFQz-6v3_19b0SoSCX15jKUtuEYaEfevnxMM1GaQ&amp;tbo=u&amp;sa=X&amp;ved=0ahUKEwi_oPSAnYjYAhVG1CYKHYrTDEMQ9C8IHw&amp;biw=1366&amp;bih=662&amp;dpr=1#imgrc=BXtZRZuJ2W4f2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2799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152">
        <p:fade/>
      </p:transition>
    </mc:Choice>
    <mc:Fallback xmlns="">
      <p:transition spd="med" advTm="115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0"/>
            <a:ext cx="12111317" cy="6858000"/>
          </a:xfrm>
        </p:spPr>
        <p:txBody>
          <a:bodyPr>
            <a:norm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Dig Gardening – Create New Beds.”  GrowVeg.com.  Image.  Retrieved December 13, 2017 from: 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google.com/search?q=no+dig+gardening,+images&amp;tbm=isch&amp;tbs=rimg:CYfFufIdCzJ2IjjcZR3RoK6djdSio9fi0I6XmZZQFKWMdkJF05FgMhstM6-gQ7DT5OA9zWja1qTu6S19eYylLbhGGioSCdxlHdGgrp2NEbXFWPfMcEBxKhIJ1KKj1-LQjpcR-4nekj192NYqEgmZllAUpYx2QhFYeYD7kxYKyCoSCUXTkWAyGy0zEXzVzmUP3nmeKhIJr6BDsNPk4D0RRheyGe2uQhwqEgnNaNrWpO7pLRFQz-6v3_19b0SoSCX15jKUtuEYaEfevnxMM1GaQ&amp;tbo=u&amp;sa=X&amp;ved=0ahUKEwi_oPSAnYjYAhVG1CYKHYrTDEMQ9C8IHw&amp;biw=1366&amp;bih=662&amp;dpr=1#imgrc=XTPRNGFT4IsM3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Norwegian Institute for Water Research (2016).  “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Microplastics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Agricultural Soils.”  Image.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Retrieved from: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phys.org/news/2016-10-microplastics-agricultural-soilsa.html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Norwegian Institute for Water Research (2016).  “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Microplastics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Agricultural Soils – A Reason to Worry?”  Phys.org.  Retrieved from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phys.org/news/2016-10-microplastics-agricultural-soilsa.html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“Oceans Deeply Talks: Drowning in Plastic.”  Newsdeeply.com.  Image.  Retrieved December 12, 2017 from: 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https://www.google.com/search?q=plastic+ocean+waste,+images&amp;rlz=1C1OPRA_enUS563US627&amp;tbm=isch&amp;tbo=u&amp;source=univ&amp;sa=X&amp;ved=0ahUKEwjN85-F7IXYAhXD4iYKHV86BAQQsAQIJg&amp;biw=1366&amp;bih=613#imgdii=oNGUMvwxi6VCdM:&amp;imgrc=b5hpP4C1c_707M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000" dirty="0"/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“Organic Teas Canada: Our Enticing Herb Blends.”  Organic Teas Canada.  Image.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Retrieved December 24, 2017 from: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https://www.google.com/search?q=cup+of+herb+tea,+image&amp;rlz=1C1OPRA_enUS563US627&amp;tbm=isch&amp;tbo=u&amp;source=univ&amp;sa=X&amp;ved=0ahUKEwjcyIKeq6PYAhUFySYKHeIEBb4QsAQITg&amp;biw=1366&amp;bih=613#imgrc=IXrcXzK5i-9FcM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6314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46">
        <p:fade/>
      </p:transition>
    </mc:Choice>
    <mc:Fallback xmlns="">
      <p:transition spd="med" advTm="104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1364" y="121023"/>
            <a:ext cx="11873753" cy="6602505"/>
          </a:xfrm>
        </p:spPr>
        <p:txBody>
          <a:bodyPr>
            <a:normAutofit/>
          </a:bodyPr>
          <a:lstStyle/>
          <a:p>
            <a:r>
              <a:rPr lang="en-US" sz="2000" dirty="0"/>
              <a:t>“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Pantyhose Brings Back Memories.”  Vintage Coconut.  Image.  Retrieved December 14, 2017 from: 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https://www.google.com/search?q=leggs+pantyhose,+image&amp;rlz=1C1OPRA_enUS563US627&amp;tbm=isch&amp;tbo=u&amp;source=univ&amp;sa=X&amp;ved=0ahUKEwipzdLc84rYAhXI7iYKHUkeADIQsAQIpAE&amp;biw=1366&amp;bih=613#imgrc=DLOSgghTAjqVWM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Path to Freedom – Homestead Growing.”  VividLife.me.  Image.  Retrieved December 13, 2017 from: 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https://www.google.com/search?q=path+to+freedom,+images&amp;rlz=1C1OPRA_enUS563US627&amp;tbm=isch&amp;tbo=u&amp;source=univ&amp;sa=X&amp;ved=0ahUKEwiV69f0qIjYAhUMMSYKHbCuDYcQsAQIJg&amp;biw=1366&amp;bih=613#imgrc=T4af4GLFzWV-xM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“Perrier.”  Dragon Rouge.  Image.  Retrieved December 21, 2017 from: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https://www.google.com/search?q=perrier,+imAGES&amp;rlz=1C1OPRA_enUS563US627&amp;tbm=isch&amp;tbo=u&amp;source=univ&amp;sa=X&amp;ved=0ahUKEwiTyL6eqpvYAhUPySYKHQ7VDbMQsAQIJg&amp;biw=1366&amp;bih=662#imgrc=tKfudKw0BhXx8M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“Plastic Pollution.”  Coastal Care.  Image.  Retrieved December 12, 2017 from: 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https://www.google.com/search?q=polyethylene,+sea+mammals,+images&amp;rlz=1C1OPRA_enUS563US627&amp;tbm=isch&amp;tbo=u&amp;source=univ&amp;sa=X&amp;ved=0ahUKEwjqj_Xg7YXYAhWD1CYKHbNYAlEQsAQIJg&amp;biw=1366&amp;bih=613#imgrc=6wUqhzB_ApXyaM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“Plastic Pollution: Plastic is the Worst Material Ever Invented.”  New Nourish.  Image.  Retrieved December 12, 2017 from: 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https://www.google.com/search?q=polyethylene,+sea+mammals,+images&amp;rlz=1C1OPRA_enUS563US627&amp;tbm=isch&amp;tbo=u&amp;source=univ&amp;sa=X&amp;ved=0ahUKEwjqj_Xg7YXYAhWD1CYKHbNYAlEQsAQIJg&amp;biw=1366&amp;bih=613#imgrc=wF5XKv43nfX1tM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673161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976">
        <p:fade/>
      </p:transition>
    </mc:Choice>
    <mc:Fallback xmlns="">
      <p:transition spd="med" advTm="97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1024" y="0"/>
            <a:ext cx="12070976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Poland Dating Tours.”  Poland Mineral Springs Water.  Image.  Retrieved December 12, 2017 from: 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https://www.google.com/search?q=poland+springs+1845,+image&amp;rlz=1C1OPRA_enUS563US627&amp;tbm=isch&amp;tbo=u&amp;source=univ&amp;sa=X&amp;ved=0ahUKEwiT1f_S1YXYAhUDbiYKHTYOACUQsAQIJg&amp;biw=1366&amp;bih=662#imgrc=f6T1slZgHhTDYM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Polystyrene Will Be Banned in the Federal Territories from Jan. 1, 2017.”  Lipstiq.com. Retrieved December 12, 2017 from: 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https://www.google.com/search?q=polystyrene,+images&amp;rlz=1C1OPRA_enUS563US627&amp;tbm=isch&amp;tbo=u&amp;source=univ&amp;sa=X&amp;ved=0ahUKEwimlra84oXYAhWGeCYKHeS4DMYQsAQIJg&amp;biw=1366&amp;bih=613#imgrc=13jPO5IRywJAUM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“Pre-Packaged Produce: Fresh Foods.” 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Delishably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Image.  Retrieved December 14, 2017 from: 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https://www.google.com/search?q=cellophane+wrapped+produce,+image&amp;rlz=1C1OPRA_enUS563US627&amp;tbm=isch&amp;tbo=u&amp;source=univ&amp;sa=X&amp;ved=0ahUKEwiUxve5i4vYAhXDZCYKHSdQB1UQsAQIJg&amp;biw=1366&amp;bih=613#imgrc=Vvq7MmdSepHxCM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“Salt-free Water Softener.” 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Aquasana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Image.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Retrieved December 24, 2017 from: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https://www.google.com/search?q=chemical+free+water+softener,+image&amp;rlz=1C1OPRA_enUS563US627&amp;tbm=isch&amp;tbo=u&amp;source=univ&amp;sa=X&amp;ved=0ahUKEwjx9deopqPYAhUFziYKHZTUAmUQsAQI_AE&amp;biw=1366&amp;bih=613#imgrc=KtLznaxCDB94EM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Samsung 59cm (24 inch) HD Ready.”  Flipkart.  Image.  Retrieved December 12, 2017 from: 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https://www.google.com/search?q=TV+image&amp;rlz=1C1OPRA_enUS563US627&amp;tbm=isch&amp;tbo=u&amp;source=univ&amp;sa=X&amp;ved=0ahUKEwik1qbi4IXYAhUFyyYKHfZCAvoQsAQIJg&amp;biw=1366&amp;bih=613#imgrc=o4OsAXehMIRJpM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7049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966">
        <p:fade/>
      </p:transition>
    </mc:Choice>
    <mc:Fallback xmlns="">
      <p:transition spd="med" advTm="96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4130" y="144814"/>
            <a:ext cx="11860306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“Saran (plastic).”  Wikipedia.  Image.  Retrieved December 12, 2017 from: 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https://www.google.com/search?q=Cling+wrap,+images&amp;rlz=1C1OPRA_enUS563US627&amp;tbm=isch&amp;tbo=u&amp;source=univ&amp;sa=X&amp;ved=0ahUKEwjHt6qk4IXYAhWJQCYKHY9XDlMQsAQIJg&amp;biw=1366&amp;bih=613#imgrc=EQ0T7L9x3vZiZM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“Saxony Spinning Wheels.”  The Woolery.  Image.  Retrieved December 13, 2017 from: 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https://www.google.com/search?q=spinning+wheel+images&amp;rlz=1C1OPRA_enUS563US627&amp;tbm=isch&amp;tbo=u&amp;source=univ&amp;sa=X&amp;ved=0ahUKEwjNo5TIrIjYAhXC5SYKHRngB_UQsAQIJg&amp;biw=1366&amp;bih=613#imgrc=MxcJlhPnsXCZFM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“Seabirds are Eating Plastic Litter in Oceans.”  Iflscience.com.  Image.  Retrieved December 12, 2017 from: 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https://www.google.com/search?q=polyethylene,+sea+mammals,+images&amp;rlz=1C1OPRA_enUS563US627&amp;tbm=isch&amp;tbo=u&amp;source=univ&amp;sa=X&amp;ved=0ahUKEwjqj_Xg7YXYAhWD1CYKHbNYAlEQsAQIJg&amp;biw=1366&amp;bih=613#imgdii=hBN7qrII40mv-M:&amp;imgrc=xTh3ehjfGjyxoM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“Sheep.”  Canadian Co-Operative Wool Growers Limited.  Image.  Retrieved December 14, 2017 from: 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https://www.google.com/search?q=Shetland+sheep,+image&amp;rlz=1C1OPRA_enUS563US627&amp;tbm=isch&amp;tbo=u&amp;source=univ&amp;sa=X&amp;ved=0ahUKEwie2MS5lIvYAhXEZiYKHV83D_gQsAQIJg&amp;biw=1366&amp;bih=613#imgrc=PerP1kDsZ5bURM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“The Goats of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Lamancha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.”  Billingsgazette.com.  Image.  Retrieved December 14, 2017 from: 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https://www.google.com/search?q=la+mancha+and+nubian+goats,+image&amp;rlz=1C1OPRA_enUS563US627&amp;tbm=isch&amp;tbo=u&amp;source=univ&amp;sa=X&amp;ved=0ahUKEwjuo-qvkovYAhVCMSYKHRE5CigQsAQIJg&amp;biw=1366&amp;bih=613#imgdii=orDWLQmuYm8eXM:&amp;imgrc=756_QAJuAZ1SLM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2024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933">
        <p:fade/>
      </p:transition>
    </mc:Choice>
    <mc:Fallback xmlns="">
      <p:transition spd="med" advTm="93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" y="0"/>
            <a:ext cx="12192000" cy="6858000"/>
          </a:xfrm>
        </p:spPr>
        <p:txBody>
          <a:bodyPr>
            <a:norm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Great Pacific Garbage Patch.”  Odyssey.  Image of Turtle.  Retrieved December 12, 2017 from: 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https://www.google.com/search?q=great+pacific+garbage+patch,+images&amp;rlz=1C1OPRA_enUS563US627&amp;tbm=isch&amp;tbo=u&amp;source=univ&amp;sa=X&amp;ved=0ahUKEwjtxt3n6IXYAhXC5yYKHRBbChMQsAQIJg&amp;biw=1366&amp;bih=613#imgrc=mxpA_LlYpYbGOM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“Top O’ Hills Acres: Registered Nubian.”  Top O’ Hills Acres.  Image.  Retrieved December 14, 2017 from: 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https://www.google.com/</a:t>
            </a:r>
            <a:r>
              <a:rPr lang="en-US" sz="2000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search?rlz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=1C1OPRA_enUS563US627&amp;biw=1366&amp;bih=613&amp;tbm=</a:t>
            </a:r>
            <a:r>
              <a:rPr lang="en-US" sz="2000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isch&amp;sa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=1&amp;ei=rUozWoOXBMGamQHataH4Dw&amp;q=nubian+goats%2C+image&amp;oq=nubian+goats%2C+image&amp;gs_l=psy-ab.12..0.149064.149966.0.151532.14.5.0.0.0.0.145.609.1j4.5.0....0...1c.1.64.psy-ab..12.1.143....0.EtPya4EwTIo#imgrc=zLiPs4f_sxR24M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Town of Brooklyn, Connecticut (2012).  “Single Bin Recycling.”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Curbside Recycling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Retrieved November 19, 2017 from: 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www.brooklynct.org/home/pages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“Types of Looms.”  Warp or Weft.  Image.  Retrieved December 13, 2017 from: 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https://www.google.com/search?q=loom,+images&amp;rlz=1C1OPRA_enUS563US627&amp;tbm=isch&amp;tbo=u&amp;source=univ&amp;sa=X&amp;ved=0ahUKEwiT-fuIrYjYAhXFPCYKHUc9AqcQsAQIJg&amp;biw=1366&amp;bih=613#imgrc=LVPUgOAgO_AjAM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“Un Lieu sur Terre: Farms to Table/ Path to Freedom.”  Un Lieu sur Terre.  Image.  Retrieved December 13, 2017 from: 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https://www.google.com/search?q=path+to+freedom,+images&amp;rlz=1C1OPRA_enUS563US627&amp;tbm=isch&amp;tbo=u&amp;source=univ&amp;sa=X&amp;ved=0ahUKEwiV69f0qIjYAhUMMSYKHbCuDYcQsAQIJg&amp;biw=1366&amp;bih=613#imgrc=7zsMF8mjSBVjmM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U.S. Energy Information Administration (2017).  Frequently Asked Questions: How Much Oil is Used to Make Plastic?  Retrieved December 14, 2017 from: 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https://www.eia.gov/tools/faqs/faq.php?id=34&amp;t=6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531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28">
        <p:fade/>
      </p:transition>
    </mc:Choice>
    <mc:Fallback xmlns="">
      <p:transition spd="med" advTm="102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130" y="0"/>
            <a:ext cx="12097870" cy="6858000"/>
          </a:xfrm>
        </p:spPr>
        <p:txBody>
          <a:bodyPr>
            <a:normAutofit fontScale="92500" lnSpcReduction="10000"/>
          </a:bodyPr>
          <a:lstStyle/>
          <a:p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Vulcanized Rubber?” 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wiseGEEK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Image.  Retrieved December 12, 2017 from: </a:t>
            </a:r>
            <a:r>
              <a:rPr lang="en-US" sz="22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https://www.google.com/search?q=vulcanized+rubber,+image&amp;rlz=1C1OPRA_enUS563US627&amp;tbm=isch&amp;tbo=u&amp;source=univ&amp;sa=X&amp;ved=0ahUKEwiWxt7Z3oXYAhXIVyYKHTX4BqoQsAQIJg&amp;biw=1366&amp;bih=613#imgrc=WUzO_aDyCcI_gM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“Will Polyester Shrink?”  Sew Guide.  Image.  Retrieved December 12, 2017 from: </a:t>
            </a:r>
            <a:r>
              <a:rPr lang="en-US" sz="22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https://www.google.com/search?q=polyester+images&amp;rlz=1C1OPRA_enUS563US627&amp;tbm=isch&amp;tbo=u&amp;source=univ&amp;sa=X&amp;ved=0ahUKEwjR1--b5IXYAhXCSSYKHWokCyYQsAQIJg&amp;biw=1366&amp;bih=613#imgrc=gJA7pfrzpRbl0M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Xanthos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D. &amp; Walker, T. R. (2017).  “International Policies to Reduce Plastic Marine Pollution from Single-Use Plastics (Plastic Bags and Microbeads): A Review.”  </a:t>
            </a:r>
            <a:r>
              <a:rPr lang="en-US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Marine Pollution Bulletin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(1-2), 17. doi:10.1016/j.marpolbul.2017.02.048.</a:t>
            </a:r>
          </a:p>
          <a:p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Yoplait Yogurt Cups Have Been Killing Small Animals for Years.”  Huffington Post.  Image.  Retrieved December 12, 2017 from: </a:t>
            </a:r>
            <a:r>
              <a:rPr lang="en-US" sz="22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https://www.google.com/search?q=Yogurt+cups,+images&amp;rlz=1C1OPRA_enUS563US627&amp;tbm=isch&amp;tbo=u&amp;source=univ&amp;sa=X&amp;ved=0ahUKEwjQmpTR5YXYAhUFQSYKHZxCArsQsAQIJg&amp;biw=1366&amp;bih=613#imgrc=-PjOp1erPV9dqM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“Zero Sort Recycling Makes Going Green Easier than Ever.”  United Helpers.  Image.  Retrieved December 14, 2017 from: </a:t>
            </a:r>
            <a:r>
              <a:rPr lang="en-US" sz="22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https://www.google.com/search?q=casella+zero+sort,+image&amp;rlz=1C1OPRA_enUS563US627&amp;tbm=isch&amp;tbo=u&amp;source=univ&amp;sa=X&amp;ved=0ahUKEwiJm8XihIvYAhWM7yYKHUoPBy0QsAQIJg&amp;biw=1366&amp;bih=613#imgrc=f7ORW2-wG-mbsM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“Ziploc Freezer Bags Quart.”  SC Johnson.  Image.  Retrieved December 12, 2017 from: </a:t>
            </a:r>
            <a:r>
              <a:rPr lang="en-US" sz="22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https://www.google.com/search?q=freezer+bags+image&amp;rlz=1C1OPRA_enUS563US627&amp;tbm=isch&amp;tbo=u&amp;source=univ&amp;sa=X&amp;ved=0ahUKEwijgaXT4YXYAhWJWCYKHTWEB0YQsAQImgE&amp;biw=1366&amp;bih=613#imgrc=eWt2-x5bfB9s1M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9140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43">
        <p:fade/>
      </p:transition>
    </mc:Choice>
    <mc:Fallback xmlns="">
      <p:transition spd="med" advTm="74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2656</TotalTime>
  <Words>3361</Words>
  <Application>Microsoft Office PowerPoint</Application>
  <PresentationFormat>Widescreen</PresentationFormat>
  <Paragraphs>266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7" baseType="lpstr">
      <vt:lpstr>Arial</vt:lpstr>
      <vt:lpstr>Calibri</vt:lpstr>
      <vt:lpstr>Calibri Light</vt:lpstr>
      <vt:lpstr>Times New Roman</vt:lpstr>
      <vt:lpstr>Office Theme</vt:lpstr>
      <vt:lpstr>Eliminating Plastics</vt:lpstr>
      <vt:lpstr>A History of Plastics</vt:lpstr>
      <vt:lpstr>PowerPoint Presentation</vt:lpstr>
      <vt:lpstr>1873</vt:lpstr>
      <vt:lpstr>1872</vt:lpstr>
      <vt:lpstr>PowerPoint Presentation</vt:lpstr>
      <vt:lpstr>PowerPoint Presentation</vt:lpstr>
      <vt:lpstr>PowerPoint Presentation</vt:lpstr>
      <vt:lpstr>1984</vt:lpstr>
      <vt:lpstr>It is doubtful that any of these inventors, chemists, or discoverers intended that their products should result in this…</vt:lpstr>
      <vt:lpstr>Or any of this…</vt:lpstr>
      <vt:lpstr>PowerPoint Presentation</vt:lpstr>
      <vt:lpstr>PowerPoint Presentation</vt:lpstr>
      <vt:lpstr>PowerPoint Presentation</vt:lpstr>
      <vt:lpstr>Waste removal companies, like Casella, now offer high-tech processing facilities to separate the different types of plastics and other recyclables (Casella, 2017).  </vt:lpstr>
      <vt:lpstr> My pledge is to eliminate as much plastic as I can from my life…especially single-use items.</vt:lpstr>
      <vt:lpstr>Step One: Host Family Meeting</vt:lpstr>
      <vt:lpstr>Step Two: better time management.</vt:lpstr>
      <vt:lpstr>Step Three is to grow and raise as much food as my property can adequately…and humanely support.</vt:lpstr>
      <vt:lpstr>Some modern, and somewhat famous, gardens: (l to r) Path to Freedom (Dervaes’ family grows approx. 6000 lbs of fruits, veggies &amp; herbs on 1/5 of an acre); Longmeadow (Monty Don of BBC’s Gardener’s World); Homeacres (Charles Dowding’s No-Dig YouTube channel)</vt:lpstr>
      <vt:lpstr>PowerPoint Presentation</vt:lpstr>
      <vt:lpstr>Not just growing and raising food but Step Four is preserving the harvest: </vt:lpstr>
      <vt:lpstr>Step Five: Cook and bake from scratch</vt:lpstr>
      <vt:lpstr>Step Six: Eliminate Plastic Water Bottles</vt:lpstr>
      <vt:lpstr>Step Seven: making much of my own fabrics and clothing. </vt:lpstr>
      <vt:lpstr>PowerPoint Presentation</vt:lpstr>
      <vt:lpstr>Step Eight: Zero-Waste Grocery Store, Bakery and Cafe</vt:lpstr>
      <vt:lpstr>REFERENCES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Eliminating Plastics</dc:title>
  <dc:creator>Lisa Burbank</dc:creator>
  <cp:lastModifiedBy>Lisa Burbank</cp:lastModifiedBy>
  <cp:revision>146</cp:revision>
  <dcterms:created xsi:type="dcterms:W3CDTF">2017-12-14T01:42:52Z</dcterms:created>
  <dcterms:modified xsi:type="dcterms:W3CDTF">2017-12-24T20:59:16Z</dcterms:modified>
</cp:coreProperties>
</file>